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61" r:id="rId2"/>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3A26"/>
    <a:srgbClr val="4C412A"/>
    <a:srgbClr val="242F60"/>
    <a:srgbClr val="6EAA38"/>
    <a:srgbClr val="F2B828"/>
    <a:srgbClr val="CC4785"/>
    <a:srgbClr val="CB3725"/>
    <a:srgbClr val="1575B1"/>
    <a:srgbClr val="6781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92" autoAdjust="0"/>
    <p:restoredTop sz="95380" autoAdjust="0"/>
  </p:normalViewPr>
  <p:slideViewPr>
    <p:cSldViewPr>
      <p:cViewPr>
        <p:scale>
          <a:sx n="80" d="100"/>
          <a:sy n="80" d="100"/>
        </p:scale>
        <p:origin x="1824" y="-112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70609FA6-B08E-4532-8A8A-6066F40F8BE3}" type="datetimeFigureOut">
              <a:rPr lang="en-GB" smtClean="0"/>
              <a:t>26/10/2023</a:t>
            </a:fld>
            <a:endParaRPr lang="en-GB"/>
          </a:p>
        </p:txBody>
      </p:sp>
      <p:sp>
        <p:nvSpPr>
          <p:cNvPr id="4" name="Slide Image Placeholder 3"/>
          <p:cNvSpPr>
            <a:spLocks noGrp="1" noRot="1" noChangeAspect="1"/>
          </p:cNvSpPr>
          <p:nvPr>
            <p:ph type="sldImg" idx="2"/>
          </p:nvPr>
        </p:nvSpPr>
        <p:spPr>
          <a:xfrm>
            <a:off x="2503488" y="1336675"/>
            <a:ext cx="2549525" cy="360838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4A58DACA-A3FA-4FE9-905D-0434594F3BB8}" type="slidenum">
              <a:rPr lang="en-GB" smtClean="0"/>
              <a:t>‹#›</a:t>
            </a:fld>
            <a:endParaRPr lang="en-GB"/>
          </a:p>
        </p:txBody>
      </p:sp>
    </p:spTree>
    <p:extLst>
      <p:ext uri="{BB962C8B-B14F-4D97-AF65-F5344CB8AC3E}">
        <p14:creationId xmlns:p14="http://schemas.microsoft.com/office/powerpoint/2010/main" val="1999224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58DACA-A3FA-4FE9-905D-0434594F3BB8}" type="slidenum">
              <a:rPr lang="en-GB" smtClean="0"/>
              <a:t>1</a:t>
            </a:fld>
            <a:endParaRPr lang="en-GB"/>
          </a:p>
        </p:txBody>
      </p:sp>
    </p:spTree>
    <p:extLst>
      <p:ext uri="{BB962C8B-B14F-4D97-AF65-F5344CB8AC3E}">
        <p14:creationId xmlns:p14="http://schemas.microsoft.com/office/powerpoint/2010/main" val="722426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10/26/2023</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4.jpeg"/><Relationship Id="rId3" Type="http://schemas.openxmlformats.org/officeDocument/2006/relationships/hyperlink" Target="https://equans-my.sharepoint.com/personal/nh6117_equans_com/Documents/Martin%20Taylor%20Statement.docx?web=1" TargetMode="External"/><Relationship Id="rId21" Type="http://schemas.openxmlformats.org/officeDocument/2006/relationships/image" Target="../media/image17.png"/><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hyperlink" Target="mailto:mike.tyler@manchester.gov.uk/" TargetMode="External"/><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6.jpeg"/><Relationship Id="rId1" Type="http://schemas.openxmlformats.org/officeDocument/2006/relationships/slideLayout" Target="../slideLayouts/slideLayout5.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15.jpe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3690010"/>
            <a:ext cx="2113915" cy="7002145"/>
          </a:xfrm>
          <a:custGeom>
            <a:avLst/>
            <a:gdLst/>
            <a:ahLst/>
            <a:cxnLst/>
            <a:rect l="l" t="t" r="r" b="b"/>
            <a:pathLst>
              <a:path w="2113915" h="7002145">
                <a:moveTo>
                  <a:pt x="2113597" y="0"/>
                </a:moveTo>
                <a:lnTo>
                  <a:pt x="0" y="0"/>
                </a:lnTo>
                <a:lnTo>
                  <a:pt x="0" y="7001992"/>
                </a:lnTo>
                <a:lnTo>
                  <a:pt x="2113597" y="7001992"/>
                </a:lnTo>
                <a:lnTo>
                  <a:pt x="2113597" y="0"/>
                </a:lnTo>
                <a:close/>
              </a:path>
            </a:pathLst>
          </a:custGeom>
          <a:solidFill>
            <a:srgbClr val="F2B828"/>
          </a:solidFill>
        </p:spPr>
        <p:txBody>
          <a:bodyPr wrap="square" lIns="0" tIns="0" rIns="0" bIns="0" rtlCol="0"/>
          <a:lstStyle/>
          <a:p>
            <a:endParaRPr/>
          </a:p>
        </p:txBody>
      </p:sp>
      <p:sp>
        <p:nvSpPr>
          <p:cNvPr id="3" name="object 3"/>
          <p:cNvSpPr txBox="1"/>
          <p:nvPr/>
        </p:nvSpPr>
        <p:spPr>
          <a:xfrm>
            <a:off x="2710500" y="3802815"/>
            <a:ext cx="4388800" cy="4616648"/>
          </a:xfrm>
          <a:prstGeom prst="rect">
            <a:avLst/>
          </a:prstGeom>
        </p:spPr>
        <p:txBody>
          <a:bodyPr vert="horz" wrap="square" lIns="0" tIns="12700" rIns="0" bIns="0" rtlCol="0">
            <a:spAutoFit/>
          </a:bodyPr>
          <a:lstStyle/>
          <a:p>
            <a:pPr marL="13335">
              <a:lnSpc>
                <a:spcPts val="1550"/>
              </a:lnSpc>
              <a:spcBef>
                <a:spcPts val="100"/>
              </a:spcBef>
            </a:pPr>
            <a:r>
              <a:rPr sz="1300" b="1" dirty="0">
                <a:solidFill>
                  <a:srgbClr val="C0D242"/>
                </a:solidFill>
                <a:latin typeface="DIN 2014 Demi"/>
                <a:cs typeface="DIN 2014 Demi"/>
              </a:rPr>
              <a:t>PROJECT</a:t>
            </a:r>
            <a:r>
              <a:rPr sz="1300" b="1" spc="-35" dirty="0">
                <a:solidFill>
                  <a:srgbClr val="C0D242"/>
                </a:solidFill>
                <a:latin typeface="DIN 2014 Demi"/>
                <a:cs typeface="DIN 2014 Demi"/>
              </a:rPr>
              <a:t> </a:t>
            </a:r>
            <a:r>
              <a:rPr sz="1300" b="1" dirty="0">
                <a:solidFill>
                  <a:srgbClr val="C0D242"/>
                </a:solidFill>
                <a:latin typeface="DIN 2014 Demi"/>
                <a:cs typeface="DIN 2014 Demi"/>
              </a:rPr>
              <a:t>OVERVIEW:</a:t>
            </a:r>
            <a:endParaRPr sz="1300" dirty="0">
              <a:latin typeface="DIN 2014 Demi"/>
              <a:cs typeface="DIN 2014 Demi"/>
            </a:endParaRPr>
          </a:p>
          <a:p>
            <a:pPr marL="12700">
              <a:lnSpc>
                <a:spcPts val="1430"/>
              </a:lnSpc>
            </a:pPr>
            <a:r>
              <a:rPr lang="en-GB" sz="1200" b="1" spc="-5" dirty="0">
                <a:solidFill>
                  <a:srgbClr val="367268"/>
                </a:solidFill>
                <a:latin typeface="DIN 2014 Bold"/>
                <a:cs typeface="DIN 2014 Bold"/>
              </a:rPr>
              <a:t>Equans has completed work on a brand-new, modular construction primary school in Ribblesdale, Clitheroe, on behalf of Lancashire County Council. The work was led by Equans’ Construction and Public Sector team in the North West.</a:t>
            </a:r>
          </a:p>
          <a:p>
            <a:pPr marL="12700">
              <a:lnSpc>
                <a:spcPts val="1430"/>
              </a:lnSpc>
            </a:pPr>
            <a:endParaRPr lang="en-GB" sz="1200" b="1" spc="-5" dirty="0">
              <a:solidFill>
                <a:srgbClr val="367268"/>
              </a:solidFill>
              <a:latin typeface="DIN 2014 Bold"/>
              <a:cs typeface="DIN 2014 Bold"/>
            </a:endParaRPr>
          </a:p>
          <a:p>
            <a:pPr marL="12700">
              <a:lnSpc>
                <a:spcPts val="1430"/>
              </a:lnSpc>
            </a:pPr>
            <a:r>
              <a:rPr lang="en-GB" sz="900" dirty="0">
                <a:solidFill>
                  <a:srgbClr val="4A4A49"/>
                </a:solidFill>
                <a:latin typeface="DIN 2014"/>
                <a:cs typeface="DIN 2014"/>
              </a:rPr>
              <a:t>The benefits of modular construction are vast; mainly that it allows for a higher build quality, which is also more energy efficient. Modular construction also means a faster build time as opposed to traditional construction methods with less on-site trades.</a:t>
            </a:r>
          </a:p>
          <a:p>
            <a:pPr marL="12700">
              <a:lnSpc>
                <a:spcPts val="1430"/>
              </a:lnSpc>
            </a:pPr>
            <a:endParaRPr lang="en-GB" sz="900" dirty="0">
              <a:solidFill>
                <a:srgbClr val="4A4A49"/>
              </a:solidFill>
              <a:latin typeface="DIN 2014"/>
              <a:cs typeface="DIN 2014"/>
            </a:endParaRPr>
          </a:p>
          <a:p>
            <a:pPr marL="12700">
              <a:lnSpc>
                <a:spcPts val="1430"/>
              </a:lnSpc>
            </a:pPr>
            <a:r>
              <a:rPr lang="en-GB" sz="900" dirty="0">
                <a:solidFill>
                  <a:srgbClr val="4A4A49"/>
                </a:solidFill>
                <a:latin typeface="DIN 2014"/>
                <a:cs typeface="DIN 2014"/>
              </a:rPr>
              <a:t>The school includes ground source heat pumps, supplying the school with a sustainable source of heat and hot water. Solar PV is also a feature, installed on the roof, generating power for the school.</a:t>
            </a:r>
          </a:p>
          <a:p>
            <a:pPr marL="12700">
              <a:lnSpc>
                <a:spcPts val="1430"/>
              </a:lnSpc>
            </a:pPr>
            <a:endParaRPr lang="en-GB" sz="900" dirty="0">
              <a:solidFill>
                <a:srgbClr val="4A4A49"/>
              </a:solidFill>
              <a:latin typeface="DIN 2014"/>
              <a:cs typeface="DIN 2014"/>
            </a:endParaRPr>
          </a:p>
          <a:p>
            <a:pPr marL="13335">
              <a:lnSpc>
                <a:spcPts val="1520"/>
              </a:lnSpc>
              <a:spcBef>
                <a:spcPts val="645"/>
              </a:spcBef>
            </a:pPr>
            <a:r>
              <a:rPr sz="1300" b="1" spc="5" dirty="0">
                <a:solidFill>
                  <a:srgbClr val="C0D242"/>
                </a:solidFill>
                <a:latin typeface="DIN 2014 Demi"/>
                <a:cs typeface="DIN 2014 Demi"/>
              </a:rPr>
              <a:t>KEY</a:t>
            </a:r>
            <a:r>
              <a:rPr sz="1300" b="1" spc="15" dirty="0">
                <a:solidFill>
                  <a:srgbClr val="C0D242"/>
                </a:solidFill>
                <a:latin typeface="DIN 2014 Demi"/>
                <a:cs typeface="DIN 2014 Demi"/>
              </a:rPr>
              <a:t> </a:t>
            </a:r>
            <a:r>
              <a:rPr sz="1300" b="1" spc="5" dirty="0">
                <a:solidFill>
                  <a:srgbClr val="C0D242"/>
                </a:solidFill>
                <a:latin typeface="DIN 2014 Demi"/>
                <a:cs typeface="DIN 2014 Demi"/>
              </a:rPr>
              <a:t>DELIVERABLES/CHALLENGES</a:t>
            </a:r>
            <a:endParaRPr sz="1300" dirty="0">
              <a:latin typeface="DIN 2014 Demi"/>
              <a:cs typeface="DIN 2014 Demi"/>
            </a:endParaRPr>
          </a:p>
          <a:p>
            <a:pPr marL="184150" indent="-171450">
              <a:lnSpc>
                <a:spcPts val="1040"/>
              </a:lnSpc>
              <a:buFont typeface="Arial" panose="020B0604020202020204" pitchFamily="34" charset="0"/>
              <a:buChar char="•"/>
            </a:pPr>
            <a:r>
              <a:rPr lang="en-GB" sz="900" spc="-20" dirty="0">
                <a:solidFill>
                  <a:srgbClr val="4A4A49"/>
                </a:solidFill>
                <a:latin typeface="DIN 2014"/>
                <a:cs typeface="DIN 2014"/>
              </a:rPr>
              <a:t>Working within Taylor Wimpey House Site, this required initial meetings to agree H&amp;S protocols then weekly coordination meetings to monitor and update.</a:t>
            </a:r>
          </a:p>
          <a:p>
            <a:pPr marL="184150" indent="-171450">
              <a:lnSpc>
                <a:spcPts val="1040"/>
              </a:lnSpc>
              <a:buFont typeface="Arial" panose="020B0604020202020204" pitchFamily="34" charset="0"/>
              <a:buChar char="•"/>
            </a:pPr>
            <a:r>
              <a:rPr lang="en-GB" sz="900" spc="-20" dirty="0">
                <a:solidFill>
                  <a:srgbClr val="4A4A49"/>
                </a:solidFill>
                <a:latin typeface="DIN 2014"/>
                <a:cs typeface="DIN 2014"/>
              </a:rPr>
              <a:t>Completion of the school ready for the 1</a:t>
            </a:r>
            <a:r>
              <a:rPr lang="en-GB" sz="900" spc="-20" baseline="30000" dirty="0">
                <a:solidFill>
                  <a:srgbClr val="4A4A49"/>
                </a:solidFill>
                <a:latin typeface="DIN 2014"/>
                <a:cs typeface="DIN 2014"/>
              </a:rPr>
              <a:t>st</a:t>
            </a:r>
            <a:r>
              <a:rPr lang="en-GB" sz="900" spc="-20" dirty="0">
                <a:solidFill>
                  <a:srgbClr val="4A4A49"/>
                </a:solidFill>
                <a:latin typeface="DIN 2014"/>
                <a:cs typeface="DIN 2014"/>
              </a:rPr>
              <a:t> intake of reception children on the 6</a:t>
            </a:r>
            <a:r>
              <a:rPr lang="en-GB" sz="900" spc="-20" baseline="30000" dirty="0">
                <a:solidFill>
                  <a:srgbClr val="4A4A49"/>
                </a:solidFill>
                <a:latin typeface="DIN 2014"/>
                <a:cs typeface="DIN 2014"/>
              </a:rPr>
              <a:t>th</a:t>
            </a:r>
            <a:r>
              <a:rPr lang="en-GB" sz="900" spc="-20" dirty="0">
                <a:solidFill>
                  <a:srgbClr val="4A4A49"/>
                </a:solidFill>
                <a:latin typeface="DIN 2014"/>
                <a:cs typeface="DIN 2014"/>
              </a:rPr>
              <a:t> September 23.</a:t>
            </a:r>
          </a:p>
          <a:p>
            <a:pPr marL="184150" indent="-171450">
              <a:lnSpc>
                <a:spcPts val="1040"/>
              </a:lnSpc>
              <a:buFont typeface="Arial" panose="020B0604020202020204" pitchFamily="34" charset="0"/>
              <a:buChar char="•"/>
            </a:pPr>
            <a:r>
              <a:rPr lang="en-GB" sz="900" spc="-20" dirty="0">
                <a:solidFill>
                  <a:srgbClr val="4A4A49"/>
                </a:solidFill>
                <a:latin typeface="DIN 2014"/>
                <a:cs typeface="DIN 2014"/>
              </a:rPr>
              <a:t>Ensuring the construction of the modular units meet quality, cost and progress. This was managed by monthly visits to the factory to undertake QA and chair progress and cost meetings.</a:t>
            </a:r>
          </a:p>
          <a:p>
            <a:pPr marL="184150" indent="-171450">
              <a:lnSpc>
                <a:spcPts val="1040"/>
              </a:lnSpc>
              <a:buFont typeface="Arial" panose="020B0604020202020204" pitchFamily="34" charset="0"/>
              <a:buChar char="•"/>
            </a:pPr>
            <a:r>
              <a:rPr lang="en-GB" sz="900" spc="-20" dirty="0">
                <a:solidFill>
                  <a:srgbClr val="4A4A49"/>
                </a:solidFill>
                <a:latin typeface="DIN 2014"/>
                <a:cs typeface="DIN 2014"/>
              </a:rPr>
              <a:t>Installation of 21no ground sourced heating loops combined with GSHP to provide heat and hot water.</a:t>
            </a:r>
          </a:p>
          <a:p>
            <a:pPr marL="184150" indent="-171450">
              <a:lnSpc>
                <a:spcPts val="1040"/>
              </a:lnSpc>
              <a:buFont typeface="Arial" panose="020B0604020202020204" pitchFamily="34" charset="0"/>
              <a:buChar char="•"/>
            </a:pPr>
            <a:r>
              <a:rPr lang="en-GB" sz="900" spc="-20" dirty="0">
                <a:solidFill>
                  <a:srgbClr val="4A4A49"/>
                </a:solidFill>
                <a:latin typeface="DIN 2014"/>
                <a:cs typeface="DIN 2014"/>
              </a:rPr>
              <a:t>The weather in Clitheroe its own microclimate, so managing standing water was a huge part of the logistic plan combined with programming  of activities.</a:t>
            </a:r>
          </a:p>
          <a:p>
            <a:pPr marL="184150" indent="-171450">
              <a:lnSpc>
                <a:spcPts val="1040"/>
              </a:lnSpc>
              <a:buFont typeface="Arial" panose="020B0604020202020204" pitchFamily="34" charset="0"/>
              <a:buChar char="•"/>
            </a:pPr>
            <a:r>
              <a:rPr lang="en-GB" sz="900" spc="-20" dirty="0">
                <a:solidFill>
                  <a:srgbClr val="4A4A49"/>
                </a:solidFill>
                <a:latin typeface="DIN 2014"/>
                <a:cs typeface="DIN 2014"/>
              </a:rPr>
              <a:t>Educating College and High School children on Modular construction and trying to inspire the next generation into the construction industry.</a:t>
            </a:r>
          </a:p>
          <a:p>
            <a:pPr marL="12700">
              <a:lnSpc>
                <a:spcPts val="1040"/>
              </a:lnSpc>
            </a:pPr>
            <a:endParaRPr lang="en-GB" sz="900" spc="-20" dirty="0">
              <a:solidFill>
                <a:srgbClr val="4A4A49"/>
              </a:solidFill>
              <a:latin typeface="DIN 2014"/>
              <a:cs typeface="DIN 2014"/>
            </a:endParaRPr>
          </a:p>
          <a:p>
            <a:pPr marL="12700">
              <a:lnSpc>
                <a:spcPts val="1040"/>
              </a:lnSpc>
            </a:pPr>
            <a:endParaRPr sz="900" dirty="0">
              <a:latin typeface="DIN 2014"/>
              <a:cs typeface="DIN 2014"/>
            </a:endParaRPr>
          </a:p>
        </p:txBody>
      </p:sp>
      <p:sp>
        <p:nvSpPr>
          <p:cNvPr id="4" name="object 4"/>
          <p:cNvSpPr txBox="1"/>
          <p:nvPr/>
        </p:nvSpPr>
        <p:spPr>
          <a:xfrm>
            <a:off x="2723197" y="8355177"/>
            <a:ext cx="4379595" cy="1454244"/>
          </a:xfrm>
          <a:prstGeom prst="rect">
            <a:avLst/>
          </a:prstGeom>
          <a:ln w="6350">
            <a:solidFill>
              <a:srgbClr val="C0D242"/>
            </a:solidFill>
          </a:ln>
        </p:spPr>
        <p:txBody>
          <a:bodyPr vert="horz" wrap="square" lIns="0" tIns="0" rIns="0" bIns="0" rtlCol="0">
            <a:spAutoFit/>
          </a:bodyPr>
          <a:lstStyle/>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spcBef>
                <a:spcPts val="25"/>
              </a:spcBef>
            </a:pPr>
            <a:endParaRPr sz="1050" dirty="0">
              <a:latin typeface="Times New Roman"/>
              <a:cs typeface="Times New Roman"/>
            </a:endParaRPr>
          </a:p>
          <a:p>
            <a:pPr algn="ctr">
              <a:lnSpc>
                <a:spcPct val="100000"/>
              </a:lnSpc>
            </a:pPr>
            <a:r>
              <a:rPr lang="en-GB" sz="900" i="1" dirty="0">
                <a:solidFill>
                  <a:srgbClr val="367268"/>
                </a:solidFill>
                <a:latin typeface="DIN 2014"/>
                <a:cs typeface="DIN 2014"/>
              </a:rPr>
              <a:t>“Equans is delighted to have completed this low-carbon, modular school on behalf of Lancashire County Council. The education provided here is vital to the local area in the context of the wider regeneration, and we’re delighted to have provided a sustainable building that will allow this for years to come”</a:t>
            </a:r>
            <a:endParaRPr sz="900" dirty="0">
              <a:latin typeface="DIN 2014"/>
              <a:cs typeface="DIN 2014"/>
            </a:endParaRPr>
          </a:p>
          <a:p>
            <a:pPr marL="1270" algn="ctr">
              <a:lnSpc>
                <a:spcPct val="100000"/>
              </a:lnSpc>
              <a:spcBef>
                <a:spcPts val="585"/>
              </a:spcBef>
            </a:pPr>
            <a:r>
              <a:rPr lang="en-GB" sz="1000" spc="5" dirty="0">
                <a:solidFill>
                  <a:srgbClr val="A2A7AA"/>
                </a:solidFill>
                <a:latin typeface="DIN 2014"/>
                <a:cs typeface="DIN 2014"/>
              </a:rPr>
              <a:t>Alyson Seddon, Construction Director </a:t>
            </a:r>
            <a:r>
              <a:rPr lang="en-GB" sz="1000" spc="5">
                <a:solidFill>
                  <a:srgbClr val="A2A7AA"/>
                </a:solidFill>
                <a:latin typeface="DIN 2014"/>
                <a:cs typeface="DIN 2014"/>
              </a:rPr>
              <a:t>at Equans</a:t>
            </a:r>
            <a:endParaRPr sz="1000" dirty="0">
              <a:latin typeface="DIN 2014"/>
              <a:cs typeface="DIN 2014"/>
            </a:endParaRPr>
          </a:p>
        </p:txBody>
      </p:sp>
      <p:sp>
        <p:nvSpPr>
          <p:cNvPr id="5" name="object 5"/>
          <p:cNvSpPr txBox="1"/>
          <p:nvPr/>
        </p:nvSpPr>
        <p:spPr>
          <a:xfrm>
            <a:off x="545331" y="6807729"/>
            <a:ext cx="1937651" cy="1333698"/>
          </a:xfrm>
          <a:prstGeom prst="rect">
            <a:avLst/>
          </a:prstGeom>
        </p:spPr>
        <p:txBody>
          <a:bodyPr vert="horz" wrap="square" lIns="0" tIns="48260" rIns="0" bIns="0" rtlCol="0">
            <a:spAutoFit/>
          </a:bodyPr>
          <a:lstStyle/>
          <a:p>
            <a:pPr marL="12700">
              <a:lnSpc>
                <a:spcPct val="100000"/>
              </a:lnSpc>
              <a:spcBef>
                <a:spcPts val="380"/>
              </a:spcBef>
            </a:pPr>
            <a:r>
              <a:rPr sz="900" b="1" dirty="0">
                <a:solidFill>
                  <a:srgbClr val="FFFFFF"/>
                </a:solidFill>
                <a:latin typeface="DIN 2014 Bold"/>
                <a:cs typeface="DIN 2014 Bold"/>
              </a:rPr>
              <a:t>SOCIAL</a:t>
            </a:r>
            <a:r>
              <a:rPr sz="900" b="1" spc="-25" dirty="0">
                <a:solidFill>
                  <a:srgbClr val="FFFFFF"/>
                </a:solidFill>
                <a:latin typeface="DIN 2014 Bold"/>
                <a:cs typeface="DIN 2014 Bold"/>
              </a:rPr>
              <a:t> </a:t>
            </a:r>
            <a:r>
              <a:rPr sz="900" b="1" spc="-10" dirty="0">
                <a:solidFill>
                  <a:srgbClr val="FFFFFF"/>
                </a:solidFill>
                <a:latin typeface="DIN 2014 Bold"/>
                <a:cs typeface="DIN 2014 Bold"/>
              </a:rPr>
              <a:t>VALUE</a:t>
            </a:r>
            <a:r>
              <a:rPr sz="900" b="1" spc="-20" dirty="0">
                <a:solidFill>
                  <a:srgbClr val="FFFFFF"/>
                </a:solidFill>
                <a:latin typeface="DIN 2014 Bold"/>
                <a:cs typeface="DIN 2014 Bold"/>
              </a:rPr>
              <a:t> </a:t>
            </a:r>
            <a:r>
              <a:rPr sz="900" b="1" spc="-5" dirty="0">
                <a:solidFill>
                  <a:srgbClr val="FFFFFF"/>
                </a:solidFill>
                <a:latin typeface="DIN 2014 Bold"/>
                <a:cs typeface="DIN 2014 Bold"/>
              </a:rPr>
              <a:t>PROMISE:</a:t>
            </a:r>
            <a:endParaRPr sz="900" dirty="0">
              <a:latin typeface="DIN 2014 Bold"/>
              <a:cs typeface="DIN 2014 Bold"/>
            </a:endParaRPr>
          </a:p>
          <a:p>
            <a:pPr marL="127000" indent="-114300">
              <a:lnSpc>
                <a:spcPct val="100000"/>
              </a:lnSpc>
              <a:spcBef>
                <a:spcPts val="285"/>
              </a:spcBef>
              <a:buChar char="•"/>
              <a:tabLst>
                <a:tab pos="127000" algn="l"/>
              </a:tabLst>
            </a:pPr>
            <a:r>
              <a:rPr lang="en-GB" sz="900" dirty="0">
                <a:solidFill>
                  <a:srgbClr val="FFFFFF"/>
                </a:solidFill>
                <a:latin typeface="DIN 2014"/>
                <a:cs typeface="DIN 2014"/>
              </a:rPr>
              <a:t>1no T-Level Industry Placement</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8hrs Training/Employment Support</a:t>
            </a:r>
            <a:endParaRPr sz="900" dirty="0">
              <a:latin typeface="DIN 2014"/>
              <a:cs typeface="DIN 2014"/>
            </a:endParaRPr>
          </a:p>
          <a:p>
            <a:pPr marL="127000" indent="-114300">
              <a:lnSpc>
                <a:spcPct val="100000"/>
              </a:lnSpc>
              <a:buChar char="•"/>
              <a:tabLst>
                <a:tab pos="127000" algn="l"/>
              </a:tabLst>
            </a:pPr>
            <a:r>
              <a:rPr lang="en-GB" sz="900" dirty="0">
                <a:solidFill>
                  <a:schemeClr val="bg1"/>
                </a:solidFill>
                <a:latin typeface="DIN 2014"/>
                <a:cs typeface="DIN 2014"/>
              </a:rPr>
              <a:t>9hrs College/High School Engagement</a:t>
            </a:r>
            <a:endParaRPr sz="900" dirty="0">
              <a:solidFill>
                <a:schemeClr val="bg1"/>
              </a:solidFill>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9hrs Primary School Engagement</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96hrs Environmental Volunteering</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96hrs Community Volunteering</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£2000 Community Donation</a:t>
            </a:r>
          </a:p>
          <a:p>
            <a:pPr marL="127000" indent="-114300">
              <a:lnSpc>
                <a:spcPct val="100000"/>
              </a:lnSpc>
              <a:buChar char="•"/>
              <a:tabLst>
                <a:tab pos="127000" algn="l"/>
              </a:tabLst>
            </a:pPr>
            <a:r>
              <a:rPr lang="en-GB" sz="900" dirty="0">
                <a:solidFill>
                  <a:srgbClr val="FFFFFF"/>
                </a:solidFill>
                <a:latin typeface="DIN 2014"/>
                <a:cs typeface="DIN 2014"/>
              </a:rPr>
              <a:t>1no Foodbank Collection</a:t>
            </a:r>
            <a:endParaRPr sz="900" dirty="0">
              <a:latin typeface="DIN 2014"/>
              <a:cs typeface="DIN 2014"/>
            </a:endParaRPr>
          </a:p>
        </p:txBody>
      </p:sp>
      <p:sp>
        <p:nvSpPr>
          <p:cNvPr id="6" name="object 6"/>
          <p:cNvSpPr txBox="1"/>
          <p:nvPr/>
        </p:nvSpPr>
        <p:spPr>
          <a:xfrm>
            <a:off x="557898" y="3819169"/>
            <a:ext cx="1847463" cy="1573508"/>
          </a:xfrm>
          <a:prstGeom prst="rect">
            <a:avLst/>
          </a:prstGeom>
          <a:solidFill>
            <a:srgbClr val="F2B828"/>
          </a:solidFill>
          <a:ln w="6350">
            <a:solidFill>
              <a:srgbClr val="C0D242"/>
            </a:solidFill>
          </a:ln>
        </p:spPr>
        <p:txBody>
          <a:bodyPr vert="horz" wrap="square" lIns="0" tIns="49530" rIns="0" bIns="0" rtlCol="0">
            <a:spAutoFit/>
          </a:bodyPr>
          <a:lstStyle/>
          <a:p>
            <a:pPr marL="74930">
              <a:lnSpc>
                <a:spcPct val="100000"/>
              </a:lnSpc>
              <a:spcBef>
                <a:spcPts val="390"/>
              </a:spcBef>
            </a:pPr>
            <a:r>
              <a:rPr sz="900" dirty="0">
                <a:solidFill>
                  <a:srgbClr val="FFFFFF"/>
                </a:solidFill>
                <a:latin typeface="DIN 2014"/>
                <a:cs typeface="DIN 2014"/>
              </a:rPr>
              <a:t>KEY INFORM</a:t>
            </a:r>
            <a:r>
              <a:rPr sz="900" spc="-30" dirty="0">
                <a:solidFill>
                  <a:srgbClr val="FFFFFF"/>
                </a:solidFill>
                <a:latin typeface="DIN 2014"/>
                <a:cs typeface="DIN 2014"/>
              </a:rPr>
              <a:t>A</a:t>
            </a:r>
            <a:r>
              <a:rPr sz="900" dirty="0">
                <a:solidFill>
                  <a:srgbClr val="FFFFFF"/>
                </a:solidFill>
                <a:latin typeface="DIN 2014"/>
                <a:cs typeface="DIN 2014"/>
              </a:rPr>
              <a:t>TION:</a:t>
            </a:r>
            <a:endParaRPr sz="900" dirty="0">
              <a:latin typeface="DIN 2014"/>
              <a:cs typeface="DIN 2014"/>
            </a:endParaRPr>
          </a:p>
          <a:p>
            <a:pPr marL="74930">
              <a:lnSpc>
                <a:spcPct val="100000"/>
              </a:lnSpc>
            </a:pPr>
            <a:r>
              <a:rPr sz="900" dirty="0">
                <a:solidFill>
                  <a:srgbClr val="FFFFFF"/>
                </a:solidFill>
                <a:latin typeface="DIN 2014"/>
                <a:cs typeface="DIN 2014"/>
              </a:rPr>
              <a:t>CLIENT:</a:t>
            </a:r>
            <a:r>
              <a:rPr sz="900" spc="-45" dirty="0">
                <a:solidFill>
                  <a:srgbClr val="FFFFFF"/>
                </a:solidFill>
                <a:latin typeface="DIN 2014"/>
                <a:cs typeface="DIN 2014"/>
              </a:rPr>
              <a:t> </a:t>
            </a:r>
            <a:r>
              <a:rPr lang="en-GB" sz="900" b="1" spc="-45" dirty="0">
                <a:solidFill>
                  <a:srgbClr val="FFFFFF"/>
                </a:solidFill>
                <a:latin typeface="DIN 2014 Bold"/>
                <a:cs typeface="DIN 2014"/>
              </a:rPr>
              <a:t>Lancashire County Council</a:t>
            </a:r>
            <a:endParaRPr sz="900" dirty="0">
              <a:latin typeface="DIN 2014 Bold"/>
              <a:cs typeface="DIN 2014 Bold"/>
            </a:endParaRPr>
          </a:p>
          <a:p>
            <a:pPr marL="74930" marR="110489">
              <a:lnSpc>
                <a:spcPct val="100000"/>
              </a:lnSpc>
            </a:pPr>
            <a:r>
              <a:rPr sz="900" spc="-10" dirty="0">
                <a:solidFill>
                  <a:srgbClr val="FFFFFF"/>
                </a:solidFill>
                <a:latin typeface="DIN 2014"/>
                <a:cs typeface="DIN 2014"/>
              </a:rPr>
              <a:t>LOCATION:</a:t>
            </a:r>
            <a:r>
              <a:rPr sz="900" spc="-5" dirty="0">
                <a:solidFill>
                  <a:srgbClr val="FFFFFF"/>
                </a:solidFill>
                <a:latin typeface="DIN 2014"/>
                <a:cs typeface="DIN 2014"/>
              </a:rPr>
              <a:t> </a:t>
            </a:r>
            <a:r>
              <a:rPr lang="en-GB" sz="900" b="1" spc="-5" dirty="0">
                <a:solidFill>
                  <a:srgbClr val="FFFFFF"/>
                </a:solidFill>
                <a:latin typeface="DIN 2014 Bold"/>
                <a:cs typeface="DIN 2014"/>
              </a:rPr>
              <a:t>Clitheroe</a:t>
            </a:r>
            <a:r>
              <a:rPr sz="900" b="1" dirty="0">
                <a:solidFill>
                  <a:srgbClr val="FFFFFF"/>
                </a:solidFill>
                <a:latin typeface="DIN 2014 Bold"/>
                <a:cs typeface="DIN 2014 Bold"/>
              </a:rPr>
              <a:t> </a:t>
            </a:r>
            <a:r>
              <a:rPr sz="900" spc="-5" dirty="0">
                <a:solidFill>
                  <a:srgbClr val="FFFFFF"/>
                </a:solidFill>
                <a:latin typeface="DIN 2014"/>
                <a:cs typeface="DIN 2014"/>
              </a:rPr>
              <a:t>CONSTRUCTION</a:t>
            </a:r>
            <a:r>
              <a:rPr sz="900" spc="-15" dirty="0">
                <a:solidFill>
                  <a:srgbClr val="FFFFFF"/>
                </a:solidFill>
                <a:latin typeface="DIN 2014"/>
                <a:cs typeface="DIN 2014"/>
              </a:rPr>
              <a:t> </a:t>
            </a:r>
            <a:r>
              <a:rPr sz="900" spc="-5" dirty="0">
                <a:solidFill>
                  <a:srgbClr val="FFFFFF"/>
                </a:solidFill>
                <a:latin typeface="DIN 2014"/>
                <a:cs typeface="DIN 2014"/>
              </a:rPr>
              <a:t>VALUE:</a:t>
            </a:r>
            <a:r>
              <a:rPr sz="900" spc="-15" dirty="0">
                <a:solidFill>
                  <a:srgbClr val="FFFFFF"/>
                </a:solidFill>
                <a:latin typeface="DIN 2014"/>
                <a:cs typeface="DIN 2014"/>
              </a:rPr>
              <a:t> </a:t>
            </a:r>
            <a:r>
              <a:rPr lang="en-GB" sz="900" b="1" spc="-15" dirty="0">
                <a:solidFill>
                  <a:srgbClr val="FFFFFF"/>
                </a:solidFill>
                <a:latin typeface="DIN 2014 Bold"/>
                <a:cs typeface="DIN 2014"/>
              </a:rPr>
              <a:t>£8.95m</a:t>
            </a:r>
            <a:r>
              <a:rPr sz="900" b="1" spc="-210" dirty="0">
                <a:solidFill>
                  <a:srgbClr val="FFFFFF"/>
                </a:solidFill>
                <a:latin typeface="DIN 2014 Bold"/>
                <a:cs typeface="DIN 2014 Bold"/>
              </a:rPr>
              <a:t> </a:t>
            </a:r>
            <a:r>
              <a:rPr sz="900" dirty="0">
                <a:solidFill>
                  <a:srgbClr val="FFFFFF"/>
                </a:solidFill>
                <a:latin typeface="DIN 2014"/>
                <a:cs typeface="DIN 2014"/>
              </a:rPr>
              <a:t>CONTRACTOR:</a:t>
            </a:r>
            <a:r>
              <a:rPr sz="900" spc="-5" dirty="0">
                <a:solidFill>
                  <a:srgbClr val="FFFFFF"/>
                </a:solidFill>
                <a:latin typeface="DIN 2014"/>
                <a:cs typeface="DIN 2014"/>
              </a:rPr>
              <a:t> </a:t>
            </a:r>
            <a:r>
              <a:rPr lang="en-GB" sz="900" b="1" spc="-5" dirty="0">
                <a:solidFill>
                  <a:srgbClr val="FFFFFF"/>
                </a:solidFill>
                <a:latin typeface="DIN 2014 Bold"/>
                <a:cs typeface="DIN 2014"/>
              </a:rPr>
              <a:t>Equans</a:t>
            </a:r>
            <a:endParaRPr sz="900" dirty="0">
              <a:latin typeface="DIN 2014 Bold"/>
              <a:cs typeface="DIN 2014 Bold"/>
            </a:endParaRPr>
          </a:p>
          <a:p>
            <a:pPr marL="74930">
              <a:lnSpc>
                <a:spcPct val="100000"/>
              </a:lnSpc>
            </a:pPr>
            <a:r>
              <a:rPr sz="900" spc="-15" dirty="0">
                <a:solidFill>
                  <a:srgbClr val="FFFFFF"/>
                </a:solidFill>
                <a:latin typeface="DIN 2014"/>
                <a:cs typeface="DIN 2014"/>
              </a:rPr>
              <a:t>START</a:t>
            </a:r>
            <a:r>
              <a:rPr lang="en-GB" sz="900" spc="-15" dirty="0">
                <a:solidFill>
                  <a:srgbClr val="FFFFFF"/>
                </a:solidFill>
                <a:latin typeface="DIN 2014"/>
                <a:cs typeface="DIN 2014"/>
              </a:rPr>
              <a:t>: </a:t>
            </a:r>
            <a:r>
              <a:rPr lang="en-GB" sz="900" b="1" spc="-15" dirty="0">
                <a:solidFill>
                  <a:srgbClr val="FFFFFF"/>
                </a:solidFill>
                <a:latin typeface="DIN 2014"/>
                <a:cs typeface="DIN 2014"/>
              </a:rPr>
              <a:t>October 22</a:t>
            </a:r>
          </a:p>
          <a:p>
            <a:pPr marL="74930">
              <a:lnSpc>
                <a:spcPct val="100000"/>
              </a:lnSpc>
            </a:pPr>
            <a:r>
              <a:rPr sz="900" dirty="0">
                <a:solidFill>
                  <a:srgbClr val="FFFFFF"/>
                </a:solidFill>
                <a:latin typeface="DIN 2014"/>
                <a:cs typeface="DIN 2014"/>
              </a:rPr>
              <a:t>FINISH</a:t>
            </a:r>
            <a:r>
              <a:rPr sz="900" spc="-5" dirty="0">
                <a:solidFill>
                  <a:srgbClr val="FFFFFF"/>
                </a:solidFill>
                <a:latin typeface="DIN 2014"/>
                <a:cs typeface="DIN 2014"/>
              </a:rPr>
              <a:t> </a:t>
            </a:r>
            <a:r>
              <a:rPr sz="900" spc="-10" dirty="0">
                <a:solidFill>
                  <a:srgbClr val="FFFFFF"/>
                </a:solidFill>
                <a:latin typeface="DIN 2014"/>
                <a:cs typeface="DIN 2014"/>
              </a:rPr>
              <a:t>DATE: </a:t>
            </a:r>
            <a:r>
              <a:rPr lang="en-GB" sz="900" b="1" spc="-10" dirty="0">
                <a:solidFill>
                  <a:srgbClr val="FFFFFF"/>
                </a:solidFill>
                <a:latin typeface="DIN 2014 Bold"/>
                <a:cs typeface="DIN 2014"/>
              </a:rPr>
              <a:t>September 23</a:t>
            </a:r>
            <a:endParaRPr sz="900" dirty="0">
              <a:latin typeface="DIN 2014 Bold"/>
              <a:cs typeface="DIN 2014 Bold"/>
            </a:endParaRPr>
          </a:p>
          <a:p>
            <a:pPr marL="74930">
              <a:lnSpc>
                <a:spcPct val="100000"/>
              </a:lnSpc>
            </a:pPr>
            <a:r>
              <a:rPr sz="900" dirty="0">
                <a:solidFill>
                  <a:srgbClr val="FFFFFF"/>
                </a:solidFill>
                <a:latin typeface="DIN 2014"/>
                <a:cs typeface="DIN 2014"/>
              </a:rPr>
              <a:t>SECTOR:</a:t>
            </a:r>
            <a:r>
              <a:rPr sz="900" spc="-30" dirty="0">
                <a:solidFill>
                  <a:srgbClr val="FFFFFF"/>
                </a:solidFill>
                <a:latin typeface="DIN 2014"/>
                <a:cs typeface="DIN 2014"/>
              </a:rPr>
              <a:t> </a:t>
            </a:r>
            <a:r>
              <a:rPr lang="en-GB" sz="900" b="1" dirty="0">
                <a:solidFill>
                  <a:srgbClr val="FFFFFF"/>
                </a:solidFill>
                <a:latin typeface="DIN 2014 Bold"/>
                <a:cs typeface="DIN 2014 Bold"/>
              </a:rPr>
              <a:t>Education</a:t>
            </a:r>
            <a:endParaRPr sz="900" dirty="0">
              <a:latin typeface="DIN 2014 Bold"/>
              <a:cs typeface="DIN 2014 Bold"/>
            </a:endParaRPr>
          </a:p>
          <a:p>
            <a:pPr marL="74930">
              <a:lnSpc>
                <a:spcPct val="100000"/>
              </a:lnSpc>
            </a:pPr>
            <a:r>
              <a:rPr sz="900" dirty="0">
                <a:solidFill>
                  <a:srgbClr val="FFFFFF"/>
                </a:solidFill>
                <a:latin typeface="DIN 2014"/>
                <a:cs typeface="DIN 2014"/>
              </a:rPr>
              <a:t>FORM</a:t>
            </a:r>
            <a:r>
              <a:rPr sz="900" spc="-20" dirty="0">
                <a:solidFill>
                  <a:srgbClr val="FFFFFF"/>
                </a:solidFill>
                <a:latin typeface="DIN 2014"/>
                <a:cs typeface="DIN 2014"/>
              </a:rPr>
              <a:t> </a:t>
            </a:r>
            <a:r>
              <a:rPr sz="900" dirty="0">
                <a:solidFill>
                  <a:srgbClr val="FFFFFF"/>
                </a:solidFill>
                <a:latin typeface="DIN 2014"/>
                <a:cs typeface="DIN 2014"/>
              </a:rPr>
              <a:t>OF</a:t>
            </a:r>
            <a:r>
              <a:rPr sz="900" spc="-15" dirty="0">
                <a:solidFill>
                  <a:srgbClr val="FFFFFF"/>
                </a:solidFill>
                <a:latin typeface="DIN 2014"/>
                <a:cs typeface="DIN 2014"/>
              </a:rPr>
              <a:t> </a:t>
            </a:r>
            <a:r>
              <a:rPr sz="900" dirty="0">
                <a:solidFill>
                  <a:srgbClr val="FFFFFF"/>
                </a:solidFill>
                <a:latin typeface="DIN 2014"/>
                <a:cs typeface="DIN 2014"/>
              </a:rPr>
              <a:t>CONTRACT:</a:t>
            </a:r>
            <a:r>
              <a:rPr sz="900" spc="-20" dirty="0">
                <a:solidFill>
                  <a:srgbClr val="FFFFFF"/>
                </a:solidFill>
                <a:latin typeface="DIN 2014"/>
                <a:cs typeface="DIN 2014"/>
              </a:rPr>
              <a:t> </a:t>
            </a:r>
            <a:r>
              <a:rPr lang="en-GB" sz="900" b="1" spc="-20" dirty="0">
                <a:solidFill>
                  <a:srgbClr val="FFFFFF"/>
                </a:solidFill>
                <a:latin typeface="DIN 2014 Bold"/>
                <a:cs typeface="DIN 2014"/>
              </a:rPr>
              <a:t>JCT Standard Form with Design </a:t>
            </a:r>
            <a:r>
              <a:rPr lang="en-GB" sz="900" b="1" spc="-20" dirty="0">
                <a:solidFill>
                  <a:srgbClr val="FFFFFF"/>
                </a:solidFill>
                <a:latin typeface="DIN 2014 Bold"/>
                <a:cs typeface="DIN 2014"/>
                <a:hlinkClick r:id="rId3"/>
              </a:rPr>
              <a:t>Portions</a:t>
            </a:r>
            <a:endParaRPr sz="900" dirty="0">
              <a:latin typeface="DIN 2014 Bold"/>
              <a:cs typeface="DIN 2014 Bold"/>
            </a:endParaRPr>
          </a:p>
          <a:p>
            <a:pPr marL="74930">
              <a:lnSpc>
                <a:spcPct val="100000"/>
              </a:lnSpc>
            </a:pPr>
            <a:r>
              <a:rPr sz="900" spc="-5" dirty="0">
                <a:solidFill>
                  <a:srgbClr val="FFFFFF"/>
                </a:solidFill>
                <a:latin typeface="DIN 2014"/>
                <a:cs typeface="DIN 2014"/>
              </a:rPr>
              <a:t>DELIVERY</a:t>
            </a:r>
            <a:r>
              <a:rPr sz="900" spc="-15" dirty="0">
                <a:solidFill>
                  <a:srgbClr val="FFFFFF"/>
                </a:solidFill>
                <a:latin typeface="DIN 2014"/>
                <a:cs typeface="DIN 2014"/>
              </a:rPr>
              <a:t> </a:t>
            </a:r>
            <a:r>
              <a:rPr sz="900" dirty="0">
                <a:solidFill>
                  <a:srgbClr val="FFFFFF"/>
                </a:solidFill>
                <a:latin typeface="DIN 2014"/>
                <a:cs typeface="DIN 2014"/>
              </a:rPr>
              <a:t>TYPE:</a:t>
            </a:r>
            <a:r>
              <a:rPr sz="900" spc="-15" dirty="0">
                <a:solidFill>
                  <a:srgbClr val="FFFFFF"/>
                </a:solidFill>
                <a:latin typeface="DIN 2014"/>
                <a:cs typeface="DIN 2014"/>
              </a:rPr>
              <a:t> </a:t>
            </a:r>
            <a:r>
              <a:rPr lang="en-GB" sz="900" b="1" spc="-15" dirty="0">
                <a:solidFill>
                  <a:srgbClr val="FFFFFF"/>
                </a:solidFill>
                <a:latin typeface="DIN 2014 Bold"/>
                <a:cs typeface="DIN 2014"/>
              </a:rPr>
              <a:t>Modular</a:t>
            </a:r>
            <a:endParaRPr sz="900" dirty="0">
              <a:latin typeface="DIN 2014 Bold"/>
              <a:cs typeface="DIN 2014 Bold"/>
            </a:endParaRPr>
          </a:p>
        </p:txBody>
      </p:sp>
      <p:sp>
        <p:nvSpPr>
          <p:cNvPr id="10" name="object 10"/>
          <p:cNvSpPr/>
          <p:nvPr/>
        </p:nvSpPr>
        <p:spPr>
          <a:xfrm>
            <a:off x="0" y="10180815"/>
            <a:ext cx="7560309" cy="367665"/>
          </a:xfrm>
          <a:custGeom>
            <a:avLst/>
            <a:gdLst/>
            <a:ahLst/>
            <a:cxnLst/>
            <a:rect l="l" t="t" r="r" b="b"/>
            <a:pathLst>
              <a:path w="7560309" h="367665">
                <a:moveTo>
                  <a:pt x="7559992" y="0"/>
                </a:moveTo>
                <a:lnTo>
                  <a:pt x="0" y="0"/>
                </a:lnTo>
                <a:lnTo>
                  <a:pt x="0" y="367195"/>
                </a:lnTo>
                <a:lnTo>
                  <a:pt x="7559992" y="367195"/>
                </a:lnTo>
                <a:lnTo>
                  <a:pt x="7559992" y="0"/>
                </a:lnTo>
                <a:close/>
              </a:path>
            </a:pathLst>
          </a:custGeom>
          <a:solidFill>
            <a:srgbClr val="C0D242"/>
          </a:solidFill>
        </p:spPr>
        <p:txBody>
          <a:bodyPr wrap="square" lIns="0" tIns="0" rIns="0" bIns="0" rtlCol="0"/>
          <a:lstStyle/>
          <a:p>
            <a:endParaRPr/>
          </a:p>
        </p:txBody>
      </p:sp>
      <p:sp>
        <p:nvSpPr>
          <p:cNvPr id="12" name="Rectangle 11">
            <a:extLst>
              <a:ext uri="{FF2B5EF4-FFF2-40B4-BE49-F238E27FC236}">
                <a16:creationId xmlns:a16="http://schemas.microsoft.com/office/drawing/2014/main" id="{1D951EB2-3EE3-43BD-B7A3-4A26F7D90B45}"/>
              </a:ext>
            </a:extLst>
          </p:cNvPr>
          <p:cNvSpPr/>
          <p:nvPr/>
        </p:nvSpPr>
        <p:spPr>
          <a:xfrm>
            <a:off x="463552" y="5409157"/>
            <a:ext cx="2107563" cy="11448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50569F6-99C4-4257-ACFE-7251E37F0671}"/>
              </a:ext>
            </a:extLst>
          </p:cNvPr>
          <p:cNvSpPr/>
          <p:nvPr/>
        </p:nvSpPr>
        <p:spPr>
          <a:xfrm>
            <a:off x="465724" y="8213927"/>
            <a:ext cx="2107563" cy="11448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D0BA7B5-0541-437F-9C53-E420D79358DF}"/>
              </a:ext>
            </a:extLst>
          </p:cNvPr>
          <p:cNvSpPr/>
          <p:nvPr/>
        </p:nvSpPr>
        <p:spPr>
          <a:xfrm>
            <a:off x="0" y="0"/>
            <a:ext cx="7556500" cy="370301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4E5A25E-9124-4796-923A-FF58007DF7DE}"/>
              </a:ext>
            </a:extLst>
          </p:cNvPr>
          <p:cNvSpPr/>
          <p:nvPr/>
        </p:nvSpPr>
        <p:spPr>
          <a:xfrm>
            <a:off x="0" y="189876"/>
            <a:ext cx="7556500" cy="1195044"/>
          </a:xfrm>
          <a:prstGeom prst="rect">
            <a:avLst/>
          </a:prstGeom>
          <a:solidFill>
            <a:srgbClr val="F2B82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433B40C-9093-40E2-8E78-9FB2143E7D8C}"/>
              </a:ext>
            </a:extLst>
          </p:cNvPr>
          <p:cNvSpPr/>
          <p:nvPr/>
        </p:nvSpPr>
        <p:spPr>
          <a:xfrm>
            <a:off x="457200" y="0"/>
            <a:ext cx="2113915" cy="1384920"/>
          </a:xfrm>
          <a:prstGeom prst="rect">
            <a:avLst/>
          </a:prstGeom>
          <a:solidFill>
            <a:srgbClr val="F2B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a:extLst>
              <a:ext uri="{FF2B5EF4-FFF2-40B4-BE49-F238E27FC236}">
                <a16:creationId xmlns:a16="http://schemas.microsoft.com/office/drawing/2014/main" id="{CA5E3F77-C698-4A89-AF8F-1747FC9F66FA}"/>
              </a:ext>
            </a:extLst>
          </p:cNvPr>
          <p:cNvGrpSpPr/>
          <p:nvPr/>
        </p:nvGrpSpPr>
        <p:grpSpPr>
          <a:xfrm>
            <a:off x="615449" y="680414"/>
            <a:ext cx="1790261" cy="271780"/>
            <a:chOff x="615449" y="680414"/>
            <a:chExt cx="1790261" cy="271780"/>
          </a:xfrm>
        </p:grpSpPr>
        <p:grpSp>
          <p:nvGrpSpPr>
            <p:cNvPr id="20" name="object 5">
              <a:extLst>
                <a:ext uri="{FF2B5EF4-FFF2-40B4-BE49-F238E27FC236}">
                  <a16:creationId xmlns:a16="http://schemas.microsoft.com/office/drawing/2014/main" id="{33909840-D892-4137-AEE7-83F2920A3D43}"/>
                </a:ext>
              </a:extLst>
            </p:cNvPr>
            <p:cNvGrpSpPr/>
            <p:nvPr/>
          </p:nvGrpSpPr>
          <p:grpSpPr>
            <a:xfrm>
              <a:off x="941191" y="680414"/>
              <a:ext cx="1099820" cy="271780"/>
              <a:chOff x="941191" y="680414"/>
              <a:chExt cx="1099820" cy="271780"/>
            </a:xfrm>
          </p:grpSpPr>
          <p:pic>
            <p:nvPicPr>
              <p:cNvPr id="28" name="object 6">
                <a:extLst>
                  <a:ext uri="{FF2B5EF4-FFF2-40B4-BE49-F238E27FC236}">
                    <a16:creationId xmlns:a16="http://schemas.microsoft.com/office/drawing/2014/main" id="{3470AE3C-EAA1-4800-A424-69B6A7804062}"/>
                  </a:ext>
                </a:extLst>
              </p:cNvPr>
              <p:cNvPicPr/>
              <p:nvPr/>
            </p:nvPicPr>
            <p:blipFill>
              <a:blip r:embed="rId4" cstate="print"/>
              <a:stretch>
                <a:fillRect/>
              </a:stretch>
            </p:blipFill>
            <p:spPr>
              <a:xfrm>
                <a:off x="941205" y="681908"/>
                <a:ext cx="86067" cy="114439"/>
              </a:xfrm>
              <a:prstGeom prst="rect">
                <a:avLst/>
              </a:prstGeom>
            </p:spPr>
          </p:pic>
          <p:pic>
            <p:nvPicPr>
              <p:cNvPr id="29" name="object 7">
                <a:extLst>
                  <a:ext uri="{FF2B5EF4-FFF2-40B4-BE49-F238E27FC236}">
                    <a16:creationId xmlns:a16="http://schemas.microsoft.com/office/drawing/2014/main" id="{922230A3-E3EA-4E5B-B63E-E02CEC18B97C}"/>
                  </a:ext>
                </a:extLst>
              </p:cNvPr>
              <p:cNvPicPr/>
              <p:nvPr/>
            </p:nvPicPr>
            <p:blipFill>
              <a:blip r:embed="rId5" cstate="print"/>
              <a:stretch>
                <a:fillRect/>
              </a:stretch>
            </p:blipFill>
            <p:spPr>
              <a:xfrm>
                <a:off x="1046445" y="680421"/>
                <a:ext cx="382280" cy="117411"/>
              </a:xfrm>
              <a:prstGeom prst="rect">
                <a:avLst/>
              </a:prstGeom>
            </p:spPr>
          </p:pic>
          <p:pic>
            <p:nvPicPr>
              <p:cNvPr id="30" name="object 8">
                <a:extLst>
                  <a:ext uri="{FF2B5EF4-FFF2-40B4-BE49-F238E27FC236}">
                    <a16:creationId xmlns:a16="http://schemas.microsoft.com/office/drawing/2014/main" id="{FA59AC2D-C2AD-419A-B671-86AA18896939}"/>
                  </a:ext>
                </a:extLst>
              </p:cNvPr>
              <p:cNvPicPr/>
              <p:nvPr/>
            </p:nvPicPr>
            <p:blipFill>
              <a:blip r:embed="rId6" cstate="print"/>
              <a:stretch>
                <a:fillRect/>
              </a:stretch>
            </p:blipFill>
            <p:spPr>
              <a:xfrm>
                <a:off x="941191" y="834494"/>
                <a:ext cx="178735" cy="117094"/>
              </a:xfrm>
              <a:prstGeom prst="rect">
                <a:avLst/>
              </a:prstGeom>
            </p:spPr>
          </p:pic>
          <p:pic>
            <p:nvPicPr>
              <p:cNvPr id="31" name="object 9">
                <a:extLst>
                  <a:ext uri="{FF2B5EF4-FFF2-40B4-BE49-F238E27FC236}">
                    <a16:creationId xmlns:a16="http://schemas.microsoft.com/office/drawing/2014/main" id="{A231F022-A2B4-464D-AB5B-788B0A534E62}"/>
                  </a:ext>
                </a:extLst>
              </p:cNvPr>
              <p:cNvPicPr/>
              <p:nvPr/>
            </p:nvPicPr>
            <p:blipFill>
              <a:blip r:embed="rId7" cstate="print"/>
              <a:stretch>
                <a:fillRect/>
              </a:stretch>
            </p:blipFill>
            <p:spPr>
              <a:xfrm>
                <a:off x="1142258" y="835827"/>
                <a:ext cx="77622" cy="114439"/>
              </a:xfrm>
              <a:prstGeom prst="rect">
                <a:avLst/>
              </a:prstGeom>
            </p:spPr>
          </p:pic>
          <p:pic>
            <p:nvPicPr>
              <p:cNvPr id="32" name="object 10">
                <a:extLst>
                  <a:ext uri="{FF2B5EF4-FFF2-40B4-BE49-F238E27FC236}">
                    <a16:creationId xmlns:a16="http://schemas.microsoft.com/office/drawing/2014/main" id="{8F1F423A-79F1-4EA0-8ECC-39BF9F902A16}"/>
                  </a:ext>
                </a:extLst>
              </p:cNvPr>
              <p:cNvPicPr/>
              <p:nvPr/>
            </p:nvPicPr>
            <p:blipFill>
              <a:blip r:embed="rId8" cstate="print"/>
              <a:stretch>
                <a:fillRect/>
              </a:stretch>
            </p:blipFill>
            <p:spPr>
              <a:xfrm>
                <a:off x="1482716" y="680414"/>
                <a:ext cx="415598" cy="117411"/>
              </a:xfrm>
              <a:prstGeom prst="rect">
                <a:avLst/>
              </a:prstGeom>
            </p:spPr>
          </p:pic>
          <p:pic>
            <p:nvPicPr>
              <p:cNvPr id="33" name="object 11">
                <a:extLst>
                  <a:ext uri="{FF2B5EF4-FFF2-40B4-BE49-F238E27FC236}">
                    <a16:creationId xmlns:a16="http://schemas.microsoft.com/office/drawing/2014/main" id="{9104F5CC-50BE-48AA-BF0E-18AA3E9D9D73}"/>
                  </a:ext>
                </a:extLst>
              </p:cNvPr>
              <p:cNvPicPr/>
              <p:nvPr/>
            </p:nvPicPr>
            <p:blipFill>
              <a:blip r:embed="rId9" cstate="print"/>
              <a:stretch>
                <a:fillRect/>
              </a:stretch>
            </p:blipFill>
            <p:spPr>
              <a:xfrm>
                <a:off x="1241372" y="834501"/>
                <a:ext cx="367216" cy="117093"/>
              </a:xfrm>
              <a:prstGeom prst="rect">
                <a:avLst/>
              </a:prstGeom>
            </p:spPr>
          </p:pic>
          <p:pic>
            <p:nvPicPr>
              <p:cNvPr id="34" name="object 12">
                <a:extLst>
                  <a:ext uri="{FF2B5EF4-FFF2-40B4-BE49-F238E27FC236}">
                    <a16:creationId xmlns:a16="http://schemas.microsoft.com/office/drawing/2014/main" id="{C41414D1-AB35-4511-97D5-E2393DE2B28D}"/>
                  </a:ext>
                </a:extLst>
              </p:cNvPr>
              <p:cNvPicPr/>
              <p:nvPr/>
            </p:nvPicPr>
            <p:blipFill>
              <a:blip r:embed="rId10" cstate="print"/>
              <a:stretch>
                <a:fillRect/>
              </a:stretch>
            </p:blipFill>
            <p:spPr>
              <a:xfrm>
                <a:off x="1630912" y="834501"/>
                <a:ext cx="203069" cy="117081"/>
              </a:xfrm>
              <a:prstGeom prst="rect">
                <a:avLst/>
              </a:prstGeom>
            </p:spPr>
          </p:pic>
          <p:pic>
            <p:nvPicPr>
              <p:cNvPr id="35" name="object 13">
                <a:extLst>
                  <a:ext uri="{FF2B5EF4-FFF2-40B4-BE49-F238E27FC236}">
                    <a16:creationId xmlns:a16="http://schemas.microsoft.com/office/drawing/2014/main" id="{37E43961-4DFF-4536-B22A-439CCA9C90BC}"/>
                  </a:ext>
                </a:extLst>
              </p:cNvPr>
              <p:cNvPicPr/>
              <p:nvPr/>
            </p:nvPicPr>
            <p:blipFill>
              <a:blip r:embed="rId11" cstate="print"/>
              <a:stretch>
                <a:fillRect/>
              </a:stretch>
            </p:blipFill>
            <p:spPr>
              <a:xfrm>
                <a:off x="1857980" y="834494"/>
                <a:ext cx="82931" cy="117094"/>
              </a:xfrm>
              <a:prstGeom prst="rect">
                <a:avLst/>
              </a:prstGeom>
            </p:spPr>
          </p:pic>
          <p:pic>
            <p:nvPicPr>
              <p:cNvPr id="36" name="object 14">
                <a:extLst>
                  <a:ext uri="{FF2B5EF4-FFF2-40B4-BE49-F238E27FC236}">
                    <a16:creationId xmlns:a16="http://schemas.microsoft.com/office/drawing/2014/main" id="{EC1D97E5-A07E-4649-85DA-C56F39A83DF6}"/>
                  </a:ext>
                </a:extLst>
              </p:cNvPr>
              <p:cNvPicPr/>
              <p:nvPr/>
            </p:nvPicPr>
            <p:blipFill>
              <a:blip r:embed="rId12" cstate="print"/>
              <a:stretch>
                <a:fillRect/>
              </a:stretch>
            </p:blipFill>
            <p:spPr>
              <a:xfrm>
                <a:off x="1963250" y="835827"/>
                <a:ext cx="77622" cy="114439"/>
              </a:xfrm>
              <a:prstGeom prst="rect">
                <a:avLst/>
              </a:prstGeom>
            </p:spPr>
          </p:pic>
        </p:grpSp>
        <p:grpSp>
          <p:nvGrpSpPr>
            <p:cNvPr id="21" name="object 15">
              <a:extLst>
                <a:ext uri="{FF2B5EF4-FFF2-40B4-BE49-F238E27FC236}">
                  <a16:creationId xmlns:a16="http://schemas.microsoft.com/office/drawing/2014/main" id="{C7C375C5-BF5E-49A0-B593-CD13D49DF6BD}"/>
                </a:ext>
              </a:extLst>
            </p:cNvPr>
            <p:cNvGrpSpPr/>
            <p:nvPr/>
          </p:nvGrpSpPr>
          <p:grpSpPr>
            <a:xfrm>
              <a:off x="2110435" y="835825"/>
              <a:ext cx="295275" cy="116205"/>
              <a:chOff x="2110435" y="835825"/>
              <a:chExt cx="295275" cy="116205"/>
            </a:xfrm>
          </p:grpSpPr>
          <p:pic>
            <p:nvPicPr>
              <p:cNvPr id="25" name="object 16">
                <a:extLst>
                  <a:ext uri="{FF2B5EF4-FFF2-40B4-BE49-F238E27FC236}">
                    <a16:creationId xmlns:a16="http://schemas.microsoft.com/office/drawing/2014/main" id="{2A41280D-4884-42B0-B9FB-16893CAEF7F6}"/>
                  </a:ext>
                </a:extLst>
              </p:cNvPr>
              <p:cNvPicPr/>
              <p:nvPr/>
            </p:nvPicPr>
            <p:blipFill>
              <a:blip r:embed="rId13" cstate="print"/>
              <a:stretch>
                <a:fillRect/>
              </a:stretch>
            </p:blipFill>
            <p:spPr>
              <a:xfrm>
                <a:off x="2110435" y="835832"/>
                <a:ext cx="77622" cy="114427"/>
              </a:xfrm>
              <a:prstGeom prst="rect">
                <a:avLst/>
              </a:prstGeom>
            </p:spPr>
          </p:pic>
          <p:pic>
            <p:nvPicPr>
              <p:cNvPr id="26" name="object 17">
                <a:extLst>
                  <a:ext uri="{FF2B5EF4-FFF2-40B4-BE49-F238E27FC236}">
                    <a16:creationId xmlns:a16="http://schemas.microsoft.com/office/drawing/2014/main" id="{36F2C22B-D7A9-4F8F-99B2-DFD2B782D96D}"/>
                  </a:ext>
                </a:extLst>
              </p:cNvPr>
              <p:cNvPicPr/>
              <p:nvPr/>
            </p:nvPicPr>
            <p:blipFill>
              <a:blip r:embed="rId14" cstate="print"/>
              <a:stretch>
                <a:fillRect/>
              </a:stretch>
            </p:blipFill>
            <p:spPr>
              <a:xfrm>
                <a:off x="2216191" y="835827"/>
                <a:ext cx="82918" cy="115760"/>
              </a:xfrm>
              <a:prstGeom prst="rect">
                <a:avLst/>
              </a:prstGeom>
            </p:spPr>
          </p:pic>
          <p:pic>
            <p:nvPicPr>
              <p:cNvPr id="27" name="object 18">
                <a:extLst>
                  <a:ext uri="{FF2B5EF4-FFF2-40B4-BE49-F238E27FC236}">
                    <a16:creationId xmlns:a16="http://schemas.microsoft.com/office/drawing/2014/main" id="{1B87C193-49B7-4F02-98DC-BB3BFA49020A}"/>
                  </a:ext>
                </a:extLst>
              </p:cNvPr>
              <p:cNvPicPr/>
              <p:nvPr/>
            </p:nvPicPr>
            <p:blipFill>
              <a:blip r:embed="rId15" cstate="print"/>
              <a:stretch>
                <a:fillRect/>
              </a:stretch>
            </p:blipFill>
            <p:spPr>
              <a:xfrm>
                <a:off x="2327231" y="835825"/>
                <a:ext cx="78130" cy="114439"/>
              </a:xfrm>
              <a:prstGeom prst="rect">
                <a:avLst/>
              </a:prstGeom>
            </p:spPr>
          </p:pic>
        </p:grpSp>
        <p:grpSp>
          <p:nvGrpSpPr>
            <p:cNvPr id="22" name="object 19">
              <a:extLst>
                <a:ext uri="{FF2B5EF4-FFF2-40B4-BE49-F238E27FC236}">
                  <a16:creationId xmlns:a16="http://schemas.microsoft.com/office/drawing/2014/main" id="{D53F6675-324F-4C1E-A509-B1007285AF00}"/>
                </a:ext>
              </a:extLst>
            </p:cNvPr>
            <p:cNvGrpSpPr/>
            <p:nvPr/>
          </p:nvGrpSpPr>
          <p:grpSpPr>
            <a:xfrm>
              <a:off x="615449" y="681982"/>
              <a:ext cx="269240" cy="269240"/>
              <a:chOff x="615449" y="681982"/>
              <a:chExt cx="269240" cy="269240"/>
            </a:xfrm>
          </p:grpSpPr>
          <p:sp>
            <p:nvSpPr>
              <p:cNvPr id="23" name="object 20">
                <a:extLst>
                  <a:ext uri="{FF2B5EF4-FFF2-40B4-BE49-F238E27FC236}">
                    <a16:creationId xmlns:a16="http://schemas.microsoft.com/office/drawing/2014/main" id="{71673BE8-A871-4BC6-B1DB-D4AC57007DFC}"/>
                  </a:ext>
                </a:extLst>
              </p:cNvPr>
              <p:cNvSpPr/>
              <p:nvPr/>
            </p:nvSpPr>
            <p:spPr>
              <a:xfrm>
                <a:off x="615449" y="681982"/>
                <a:ext cx="269240" cy="269240"/>
              </a:xfrm>
              <a:custGeom>
                <a:avLst/>
                <a:gdLst/>
                <a:ahLst/>
                <a:cxnLst/>
                <a:rect l="l" t="t" r="r" b="b"/>
                <a:pathLst>
                  <a:path w="269240" h="269240">
                    <a:moveTo>
                      <a:pt x="230631" y="40614"/>
                    </a:moveTo>
                    <a:lnTo>
                      <a:pt x="231216" y="50485"/>
                    </a:lnTo>
                    <a:lnTo>
                      <a:pt x="230349" y="61701"/>
                    </a:lnTo>
                    <a:lnTo>
                      <a:pt x="227553" y="74095"/>
                    </a:lnTo>
                    <a:lnTo>
                      <a:pt x="222351" y="87502"/>
                    </a:lnTo>
                    <a:lnTo>
                      <a:pt x="227394" y="98340"/>
                    </a:lnTo>
                    <a:lnTo>
                      <a:pt x="231108" y="109832"/>
                    </a:lnTo>
                    <a:lnTo>
                      <a:pt x="233402" y="121882"/>
                    </a:lnTo>
                    <a:lnTo>
                      <a:pt x="234187" y="134391"/>
                    </a:lnTo>
                    <a:lnTo>
                      <a:pt x="232528" y="152568"/>
                    </a:lnTo>
                    <a:lnTo>
                      <a:pt x="227717" y="169702"/>
                    </a:lnTo>
                    <a:lnTo>
                      <a:pt x="220150" y="185335"/>
                    </a:lnTo>
                    <a:lnTo>
                      <a:pt x="210032" y="199389"/>
                    </a:lnTo>
                    <a:lnTo>
                      <a:pt x="230331" y="197235"/>
                    </a:lnTo>
                    <a:lnTo>
                      <a:pt x="264192" y="169638"/>
                    </a:lnTo>
                    <a:lnTo>
                      <a:pt x="268871" y="134391"/>
                    </a:lnTo>
                    <a:lnTo>
                      <a:pt x="266225" y="107747"/>
                    </a:lnTo>
                    <a:lnTo>
                      <a:pt x="258629" y="82883"/>
                    </a:lnTo>
                    <a:lnTo>
                      <a:pt x="246593" y="60328"/>
                    </a:lnTo>
                    <a:lnTo>
                      <a:pt x="230631" y="40614"/>
                    </a:lnTo>
                    <a:close/>
                  </a:path>
                  <a:path w="269240" h="269240">
                    <a:moveTo>
                      <a:pt x="196112" y="15249"/>
                    </a:moveTo>
                    <a:lnTo>
                      <a:pt x="84373" y="15249"/>
                    </a:lnTo>
                    <a:lnTo>
                      <a:pt x="98823" y="17705"/>
                    </a:lnTo>
                    <a:lnTo>
                      <a:pt x="115005" y="23802"/>
                    </a:lnTo>
                    <a:lnTo>
                      <a:pt x="132359" y="34696"/>
                    </a:lnTo>
                    <a:lnTo>
                      <a:pt x="134492" y="34696"/>
                    </a:lnTo>
                    <a:lnTo>
                      <a:pt x="157473" y="37368"/>
                    </a:lnTo>
                    <a:lnTo>
                      <a:pt x="178579" y="44980"/>
                    </a:lnTo>
                    <a:lnTo>
                      <a:pt x="197177" y="56920"/>
                    </a:lnTo>
                    <a:lnTo>
                      <a:pt x="212636" y="72580"/>
                    </a:lnTo>
                    <a:lnTo>
                      <a:pt x="216365" y="53500"/>
                    </a:lnTo>
                    <a:lnTo>
                      <a:pt x="210261" y="23926"/>
                    </a:lnTo>
                    <a:lnTo>
                      <a:pt x="210146" y="23444"/>
                    </a:lnTo>
                    <a:lnTo>
                      <a:pt x="196112" y="15249"/>
                    </a:lnTo>
                    <a:close/>
                  </a:path>
                  <a:path w="269240" h="269240">
                    <a:moveTo>
                      <a:pt x="134492" y="0"/>
                    </a:moveTo>
                    <a:lnTo>
                      <a:pt x="117887" y="1020"/>
                    </a:lnTo>
                    <a:lnTo>
                      <a:pt x="101890" y="3995"/>
                    </a:lnTo>
                    <a:lnTo>
                      <a:pt x="86624" y="8792"/>
                    </a:lnTo>
                    <a:lnTo>
                      <a:pt x="72212" y="15278"/>
                    </a:lnTo>
                    <a:lnTo>
                      <a:pt x="196112" y="15249"/>
                    </a:lnTo>
                    <a:lnTo>
                      <a:pt x="193184" y="13539"/>
                    </a:lnTo>
                    <a:lnTo>
                      <a:pt x="174763" y="6173"/>
                    </a:lnTo>
                    <a:lnTo>
                      <a:pt x="155120" y="1582"/>
                    </a:lnTo>
                    <a:lnTo>
                      <a:pt x="134492" y="0"/>
                    </a:lnTo>
                    <a:close/>
                  </a:path>
                  <a:path w="269240" h="269240">
                    <a:moveTo>
                      <a:pt x="65112" y="206133"/>
                    </a:moveTo>
                    <a:lnTo>
                      <a:pt x="64900" y="224853"/>
                    </a:lnTo>
                    <a:lnTo>
                      <a:pt x="68322" y="239756"/>
                    </a:lnTo>
                    <a:lnTo>
                      <a:pt x="72921" y="250221"/>
                    </a:lnTo>
                    <a:lnTo>
                      <a:pt x="76238" y="255625"/>
                    </a:lnTo>
                    <a:lnTo>
                      <a:pt x="89958" y="261292"/>
                    </a:lnTo>
                    <a:lnTo>
                      <a:pt x="104228" y="265450"/>
                    </a:lnTo>
                    <a:lnTo>
                      <a:pt x="119099" y="268011"/>
                    </a:lnTo>
                    <a:lnTo>
                      <a:pt x="134492" y="268884"/>
                    </a:lnTo>
                    <a:lnTo>
                      <a:pt x="168824" y="264438"/>
                    </a:lnTo>
                    <a:lnTo>
                      <a:pt x="199861" y="251867"/>
                    </a:lnTo>
                    <a:lnTo>
                      <a:pt x="223947" y="234187"/>
                    </a:lnTo>
                    <a:lnTo>
                      <a:pt x="134492" y="234187"/>
                    </a:lnTo>
                    <a:lnTo>
                      <a:pt x="114792" y="232251"/>
                    </a:lnTo>
                    <a:lnTo>
                      <a:pt x="96426" y="226685"/>
                    </a:lnTo>
                    <a:lnTo>
                      <a:pt x="79748" y="217857"/>
                    </a:lnTo>
                    <a:lnTo>
                      <a:pt x="65112" y="206133"/>
                    </a:lnTo>
                    <a:close/>
                  </a:path>
                  <a:path w="269240" h="269240">
                    <a:moveTo>
                      <a:pt x="196062" y="212890"/>
                    </a:moveTo>
                    <a:lnTo>
                      <a:pt x="182565" y="221859"/>
                    </a:lnTo>
                    <a:lnTo>
                      <a:pt x="167635" y="228553"/>
                    </a:lnTo>
                    <a:lnTo>
                      <a:pt x="151526" y="232740"/>
                    </a:lnTo>
                    <a:lnTo>
                      <a:pt x="134492" y="234187"/>
                    </a:lnTo>
                    <a:lnTo>
                      <a:pt x="223947" y="234187"/>
                    </a:lnTo>
                    <a:lnTo>
                      <a:pt x="226481" y="232328"/>
                    </a:lnTo>
                    <a:lnTo>
                      <a:pt x="241469" y="214299"/>
                    </a:lnTo>
                    <a:lnTo>
                      <a:pt x="207302" y="214299"/>
                    </a:lnTo>
                    <a:lnTo>
                      <a:pt x="201866" y="213829"/>
                    </a:lnTo>
                    <a:lnTo>
                      <a:pt x="196062" y="212890"/>
                    </a:lnTo>
                    <a:close/>
                  </a:path>
                  <a:path w="269240" h="269240">
                    <a:moveTo>
                      <a:pt x="247561" y="206971"/>
                    </a:moveTo>
                    <a:lnTo>
                      <a:pt x="240153" y="209858"/>
                    </a:lnTo>
                    <a:lnTo>
                      <a:pt x="231803" y="212183"/>
                    </a:lnTo>
                    <a:lnTo>
                      <a:pt x="222543" y="213735"/>
                    </a:lnTo>
                    <a:lnTo>
                      <a:pt x="212407" y="214299"/>
                    </a:lnTo>
                    <a:lnTo>
                      <a:pt x="241469" y="214299"/>
                    </a:lnTo>
                    <a:lnTo>
                      <a:pt x="247561" y="206971"/>
                    </a:lnTo>
                    <a:close/>
                  </a:path>
                  <a:path w="269240" h="269240">
                    <a:moveTo>
                      <a:pt x="13728" y="75183"/>
                    </a:moveTo>
                    <a:lnTo>
                      <a:pt x="7886" y="88998"/>
                    </a:lnTo>
                    <a:lnTo>
                      <a:pt x="3578" y="103544"/>
                    </a:lnTo>
                    <a:lnTo>
                      <a:pt x="912" y="118712"/>
                    </a:lnTo>
                    <a:lnTo>
                      <a:pt x="0" y="134391"/>
                    </a:lnTo>
                    <a:lnTo>
                      <a:pt x="3759" y="166028"/>
                    </a:lnTo>
                    <a:lnTo>
                      <a:pt x="14455" y="195005"/>
                    </a:lnTo>
                    <a:lnTo>
                      <a:pt x="31214" y="220434"/>
                    </a:lnTo>
                    <a:lnTo>
                      <a:pt x="53162" y="241426"/>
                    </a:lnTo>
                    <a:lnTo>
                      <a:pt x="50738" y="231141"/>
                    </a:lnTo>
                    <a:lnTo>
                      <a:pt x="49526" y="219370"/>
                    </a:lnTo>
                    <a:lnTo>
                      <a:pt x="50072" y="206222"/>
                    </a:lnTo>
                    <a:lnTo>
                      <a:pt x="52920" y="191808"/>
                    </a:lnTo>
                    <a:lnTo>
                      <a:pt x="45222" y="179007"/>
                    </a:lnTo>
                    <a:lnTo>
                      <a:pt x="39492" y="165052"/>
                    </a:lnTo>
                    <a:lnTo>
                      <a:pt x="35916" y="150120"/>
                    </a:lnTo>
                    <a:lnTo>
                      <a:pt x="34683" y="134391"/>
                    </a:lnTo>
                    <a:lnTo>
                      <a:pt x="34683" y="129882"/>
                    </a:lnTo>
                    <a:lnTo>
                      <a:pt x="34924" y="125514"/>
                    </a:lnTo>
                    <a:lnTo>
                      <a:pt x="35636" y="121234"/>
                    </a:lnTo>
                    <a:lnTo>
                      <a:pt x="29030" y="113463"/>
                    </a:lnTo>
                    <a:lnTo>
                      <a:pt x="22682" y="103324"/>
                    </a:lnTo>
                    <a:lnTo>
                      <a:pt x="17333" y="90626"/>
                    </a:lnTo>
                    <a:lnTo>
                      <a:pt x="13728" y="75183"/>
                    </a:lnTo>
                    <a:close/>
                  </a:path>
                </a:pathLst>
              </a:custGeom>
              <a:solidFill>
                <a:srgbClr val="FFFFFF"/>
              </a:solidFill>
            </p:spPr>
            <p:txBody>
              <a:bodyPr wrap="square" lIns="0" tIns="0" rIns="0" bIns="0" rtlCol="0"/>
              <a:lstStyle/>
              <a:p>
                <a:endParaRPr/>
              </a:p>
            </p:txBody>
          </p:sp>
          <p:pic>
            <p:nvPicPr>
              <p:cNvPr id="24" name="object 21">
                <a:extLst>
                  <a:ext uri="{FF2B5EF4-FFF2-40B4-BE49-F238E27FC236}">
                    <a16:creationId xmlns:a16="http://schemas.microsoft.com/office/drawing/2014/main" id="{2522F446-70EF-45F7-9B19-C502DB9CE99C}"/>
                  </a:ext>
                </a:extLst>
              </p:cNvPr>
              <p:cNvPicPr/>
              <p:nvPr/>
            </p:nvPicPr>
            <p:blipFill>
              <a:blip r:embed="rId16" cstate="print"/>
              <a:stretch>
                <a:fillRect/>
              </a:stretch>
            </p:blipFill>
            <p:spPr>
              <a:xfrm>
                <a:off x="638395" y="703985"/>
                <a:ext cx="90598" cy="83413"/>
              </a:xfrm>
              <a:prstGeom prst="rect">
                <a:avLst/>
              </a:prstGeom>
            </p:spPr>
          </p:pic>
        </p:grpSp>
      </p:grpSp>
      <p:sp>
        <p:nvSpPr>
          <p:cNvPr id="37" name="object 24">
            <a:extLst>
              <a:ext uri="{FF2B5EF4-FFF2-40B4-BE49-F238E27FC236}">
                <a16:creationId xmlns:a16="http://schemas.microsoft.com/office/drawing/2014/main" id="{76BC97B9-B639-4F7D-AD57-2FEFC72162FA}"/>
              </a:ext>
            </a:extLst>
          </p:cNvPr>
          <p:cNvSpPr/>
          <p:nvPr/>
        </p:nvSpPr>
        <p:spPr>
          <a:xfrm>
            <a:off x="2723200" y="798003"/>
            <a:ext cx="3037205" cy="0"/>
          </a:xfrm>
          <a:custGeom>
            <a:avLst/>
            <a:gdLst/>
            <a:ahLst/>
            <a:cxnLst/>
            <a:rect l="l" t="t" r="r" b="b"/>
            <a:pathLst>
              <a:path w="3037204">
                <a:moveTo>
                  <a:pt x="0" y="0"/>
                </a:moveTo>
                <a:lnTo>
                  <a:pt x="3036798" y="0"/>
                </a:lnTo>
              </a:path>
            </a:pathLst>
          </a:custGeom>
          <a:ln w="12700">
            <a:solidFill>
              <a:srgbClr val="C0D242"/>
            </a:solidFill>
          </a:ln>
        </p:spPr>
        <p:txBody>
          <a:bodyPr wrap="square" lIns="0" tIns="0" rIns="0" bIns="0" rtlCol="0"/>
          <a:lstStyle/>
          <a:p>
            <a:endParaRPr/>
          </a:p>
        </p:txBody>
      </p:sp>
      <p:sp>
        <p:nvSpPr>
          <p:cNvPr id="38" name="object 26">
            <a:extLst>
              <a:ext uri="{FF2B5EF4-FFF2-40B4-BE49-F238E27FC236}">
                <a16:creationId xmlns:a16="http://schemas.microsoft.com/office/drawing/2014/main" id="{4DC74465-A89E-4991-8658-602F61CC98D5}"/>
              </a:ext>
            </a:extLst>
          </p:cNvPr>
          <p:cNvSpPr/>
          <p:nvPr/>
        </p:nvSpPr>
        <p:spPr>
          <a:xfrm>
            <a:off x="7004726" y="341656"/>
            <a:ext cx="376555" cy="370840"/>
          </a:xfrm>
          <a:custGeom>
            <a:avLst/>
            <a:gdLst/>
            <a:ahLst/>
            <a:cxnLst/>
            <a:rect l="l" t="t" r="r" b="b"/>
            <a:pathLst>
              <a:path w="376554" h="370840">
                <a:moveTo>
                  <a:pt x="194360" y="215709"/>
                </a:moveTo>
                <a:lnTo>
                  <a:pt x="192582" y="211035"/>
                </a:lnTo>
                <a:lnTo>
                  <a:pt x="192049" y="204927"/>
                </a:lnTo>
                <a:lnTo>
                  <a:pt x="191935" y="199783"/>
                </a:lnTo>
                <a:lnTo>
                  <a:pt x="190500" y="192036"/>
                </a:lnTo>
                <a:lnTo>
                  <a:pt x="192455" y="186893"/>
                </a:lnTo>
                <a:lnTo>
                  <a:pt x="182562" y="187236"/>
                </a:lnTo>
                <a:lnTo>
                  <a:pt x="184365" y="192189"/>
                </a:lnTo>
                <a:lnTo>
                  <a:pt x="183426" y="203047"/>
                </a:lnTo>
                <a:lnTo>
                  <a:pt x="182029" y="210743"/>
                </a:lnTo>
                <a:lnTo>
                  <a:pt x="179158" y="217893"/>
                </a:lnTo>
                <a:lnTo>
                  <a:pt x="174015" y="224231"/>
                </a:lnTo>
                <a:lnTo>
                  <a:pt x="173164" y="224993"/>
                </a:lnTo>
                <a:lnTo>
                  <a:pt x="173736" y="227507"/>
                </a:lnTo>
                <a:lnTo>
                  <a:pt x="173647" y="229196"/>
                </a:lnTo>
                <a:lnTo>
                  <a:pt x="175272" y="229196"/>
                </a:lnTo>
                <a:lnTo>
                  <a:pt x="177266" y="229819"/>
                </a:lnTo>
                <a:lnTo>
                  <a:pt x="181622" y="227088"/>
                </a:lnTo>
                <a:lnTo>
                  <a:pt x="184251" y="224231"/>
                </a:lnTo>
                <a:lnTo>
                  <a:pt x="191985" y="219316"/>
                </a:lnTo>
                <a:lnTo>
                  <a:pt x="194360" y="215709"/>
                </a:lnTo>
                <a:close/>
              </a:path>
              <a:path w="376554" h="370840">
                <a:moveTo>
                  <a:pt x="374497" y="187185"/>
                </a:moveTo>
                <a:lnTo>
                  <a:pt x="373265" y="183324"/>
                </a:lnTo>
                <a:lnTo>
                  <a:pt x="326771" y="119303"/>
                </a:lnTo>
                <a:lnTo>
                  <a:pt x="322364" y="117068"/>
                </a:lnTo>
                <a:lnTo>
                  <a:pt x="298272" y="117246"/>
                </a:lnTo>
                <a:lnTo>
                  <a:pt x="242544" y="117081"/>
                </a:lnTo>
                <a:lnTo>
                  <a:pt x="239547" y="116116"/>
                </a:lnTo>
                <a:lnTo>
                  <a:pt x="195630" y="72123"/>
                </a:lnTo>
                <a:lnTo>
                  <a:pt x="193243" y="69329"/>
                </a:lnTo>
                <a:lnTo>
                  <a:pt x="192925" y="61429"/>
                </a:lnTo>
                <a:lnTo>
                  <a:pt x="193078" y="47752"/>
                </a:lnTo>
                <a:lnTo>
                  <a:pt x="200304" y="51828"/>
                </a:lnTo>
                <a:lnTo>
                  <a:pt x="207518" y="53289"/>
                </a:lnTo>
                <a:lnTo>
                  <a:pt x="214706" y="52565"/>
                </a:lnTo>
                <a:lnTo>
                  <a:pt x="228663" y="47917"/>
                </a:lnTo>
                <a:lnTo>
                  <a:pt x="235394" y="47205"/>
                </a:lnTo>
                <a:lnTo>
                  <a:pt x="242112" y="47993"/>
                </a:lnTo>
                <a:lnTo>
                  <a:pt x="252590" y="51536"/>
                </a:lnTo>
                <a:lnTo>
                  <a:pt x="252958" y="49949"/>
                </a:lnTo>
                <a:lnTo>
                  <a:pt x="253504" y="48666"/>
                </a:lnTo>
                <a:lnTo>
                  <a:pt x="253619" y="30251"/>
                </a:lnTo>
                <a:lnTo>
                  <a:pt x="253288" y="10922"/>
                </a:lnTo>
                <a:lnTo>
                  <a:pt x="251180" y="7912"/>
                </a:lnTo>
                <a:lnTo>
                  <a:pt x="249237" y="6870"/>
                </a:lnTo>
                <a:lnTo>
                  <a:pt x="242265" y="4165"/>
                </a:lnTo>
                <a:lnTo>
                  <a:pt x="235229" y="3327"/>
                </a:lnTo>
                <a:lnTo>
                  <a:pt x="228142" y="4191"/>
                </a:lnTo>
                <a:lnTo>
                  <a:pt x="214210" y="8801"/>
                </a:lnTo>
                <a:lnTo>
                  <a:pt x="207479" y="9461"/>
                </a:lnTo>
                <a:lnTo>
                  <a:pt x="200812" y="8191"/>
                </a:lnTo>
                <a:lnTo>
                  <a:pt x="194208" y="4660"/>
                </a:lnTo>
                <a:lnTo>
                  <a:pt x="187756" y="0"/>
                </a:lnTo>
                <a:lnTo>
                  <a:pt x="181521" y="4089"/>
                </a:lnTo>
                <a:lnTo>
                  <a:pt x="181622" y="68135"/>
                </a:lnTo>
                <a:lnTo>
                  <a:pt x="135420" y="115658"/>
                </a:lnTo>
                <a:lnTo>
                  <a:pt x="111252" y="117221"/>
                </a:lnTo>
                <a:lnTo>
                  <a:pt x="52044" y="117119"/>
                </a:lnTo>
                <a:lnTo>
                  <a:pt x="48031" y="119075"/>
                </a:lnTo>
                <a:lnTo>
                  <a:pt x="1079" y="183515"/>
                </a:lnTo>
                <a:lnTo>
                  <a:pt x="25" y="187134"/>
                </a:lnTo>
                <a:lnTo>
                  <a:pt x="1638" y="190855"/>
                </a:lnTo>
                <a:lnTo>
                  <a:pt x="5029" y="192430"/>
                </a:lnTo>
                <a:lnTo>
                  <a:pt x="30099" y="192595"/>
                </a:lnTo>
                <a:lnTo>
                  <a:pt x="102006" y="192392"/>
                </a:lnTo>
                <a:lnTo>
                  <a:pt x="106184" y="190461"/>
                </a:lnTo>
                <a:lnTo>
                  <a:pt x="118402" y="178435"/>
                </a:lnTo>
                <a:lnTo>
                  <a:pt x="187134" y="108318"/>
                </a:lnTo>
                <a:lnTo>
                  <a:pt x="267982" y="190144"/>
                </a:lnTo>
                <a:lnTo>
                  <a:pt x="272300" y="192341"/>
                </a:lnTo>
                <a:lnTo>
                  <a:pt x="298538" y="192608"/>
                </a:lnTo>
                <a:lnTo>
                  <a:pt x="369074" y="192468"/>
                </a:lnTo>
                <a:lnTo>
                  <a:pt x="372745" y="191008"/>
                </a:lnTo>
                <a:lnTo>
                  <a:pt x="374497" y="187185"/>
                </a:lnTo>
                <a:close/>
              </a:path>
              <a:path w="376554" h="370840">
                <a:moveTo>
                  <a:pt x="375970" y="354622"/>
                </a:moveTo>
                <a:lnTo>
                  <a:pt x="374548" y="347878"/>
                </a:lnTo>
                <a:lnTo>
                  <a:pt x="369328" y="345503"/>
                </a:lnTo>
                <a:lnTo>
                  <a:pt x="367944" y="345363"/>
                </a:lnTo>
                <a:lnTo>
                  <a:pt x="365480" y="344957"/>
                </a:lnTo>
                <a:lnTo>
                  <a:pt x="364312" y="344919"/>
                </a:lnTo>
                <a:lnTo>
                  <a:pt x="362915" y="344792"/>
                </a:lnTo>
                <a:lnTo>
                  <a:pt x="362343" y="344741"/>
                </a:lnTo>
                <a:lnTo>
                  <a:pt x="362343" y="205816"/>
                </a:lnTo>
                <a:lnTo>
                  <a:pt x="326707" y="205816"/>
                </a:lnTo>
                <a:lnTo>
                  <a:pt x="326707" y="268820"/>
                </a:lnTo>
                <a:lnTo>
                  <a:pt x="326364" y="268820"/>
                </a:lnTo>
                <a:lnTo>
                  <a:pt x="326364" y="294398"/>
                </a:lnTo>
                <a:lnTo>
                  <a:pt x="326364" y="319557"/>
                </a:lnTo>
                <a:lnTo>
                  <a:pt x="302399" y="319557"/>
                </a:lnTo>
                <a:lnTo>
                  <a:pt x="302399" y="294398"/>
                </a:lnTo>
                <a:lnTo>
                  <a:pt x="326364" y="294398"/>
                </a:lnTo>
                <a:lnTo>
                  <a:pt x="326364" y="268820"/>
                </a:lnTo>
                <a:lnTo>
                  <a:pt x="302272" y="268820"/>
                </a:lnTo>
                <a:lnTo>
                  <a:pt x="302272" y="243725"/>
                </a:lnTo>
                <a:lnTo>
                  <a:pt x="302272" y="243306"/>
                </a:lnTo>
                <a:lnTo>
                  <a:pt x="309841" y="243306"/>
                </a:lnTo>
                <a:lnTo>
                  <a:pt x="317296" y="243217"/>
                </a:lnTo>
                <a:lnTo>
                  <a:pt x="325424" y="243459"/>
                </a:lnTo>
                <a:lnTo>
                  <a:pt x="326593" y="245325"/>
                </a:lnTo>
                <a:lnTo>
                  <a:pt x="326707" y="268820"/>
                </a:lnTo>
                <a:lnTo>
                  <a:pt x="326707" y="205816"/>
                </a:lnTo>
                <a:lnTo>
                  <a:pt x="296633" y="205803"/>
                </a:lnTo>
                <a:lnTo>
                  <a:pt x="268859" y="205905"/>
                </a:lnTo>
                <a:lnTo>
                  <a:pt x="265836" y="204724"/>
                </a:lnTo>
                <a:lnTo>
                  <a:pt x="265836" y="243725"/>
                </a:lnTo>
                <a:lnTo>
                  <a:pt x="265836" y="268871"/>
                </a:lnTo>
                <a:lnTo>
                  <a:pt x="265798" y="294259"/>
                </a:lnTo>
                <a:lnTo>
                  <a:pt x="265798" y="319506"/>
                </a:lnTo>
                <a:lnTo>
                  <a:pt x="241935" y="319506"/>
                </a:lnTo>
                <a:lnTo>
                  <a:pt x="241935" y="294259"/>
                </a:lnTo>
                <a:lnTo>
                  <a:pt x="265798" y="294259"/>
                </a:lnTo>
                <a:lnTo>
                  <a:pt x="265798" y="268871"/>
                </a:lnTo>
                <a:lnTo>
                  <a:pt x="241808" y="268871"/>
                </a:lnTo>
                <a:lnTo>
                  <a:pt x="241808" y="243751"/>
                </a:lnTo>
                <a:lnTo>
                  <a:pt x="265836" y="243725"/>
                </a:lnTo>
                <a:lnTo>
                  <a:pt x="265836" y="204724"/>
                </a:lnTo>
                <a:lnTo>
                  <a:pt x="262407" y="203365"/>
                </a:lnTo>
                <a:lnTo>
                  <a:pt x="256819" y="197472"/>
                </a:lnTo>
                <a:lnTo>
                  <a:pt x="248881" y="189230"/>
                </a:lnTo>
                <a:lnTo>
                  <a:pt x="239928" y="180098"/>
                </a:lnTo>
                <a:lnTo>
                  <a:pt x="217741" y="157594"/>
                </a:lnTo>
                <a:lnTo>
                  <a:pt x="217741" y="211988"/>
                </a:lnTo>
                <a:lnTo>
                  <a:pt x="215341" y="224396"/>
                </a:lnTo>
                <a:lnTo>
                  <a:pt x="208838" y="234492"/>
                </a:lnTo>
                <a:lnTo>
                  <a:pt x="205473" y="236855"/>
                </a:lnTo>
                <a:lnTo>
                  <a:pt x="205473" y="308660"/>
                </a:lnTo>
                <a:lnTo>
                  <a:pt x="205397" y="332663"/>
                </a:lnTo>
                <a:lnTo>
                  <a:pt x="205320" y="344792"/>
                </a:lnTo>
                <a:lnTo>
                  <a:pt x="169075" y="344792"/>
                </a:lnTo>
                <a:lnTo>
                  <a:pt x="168935" y="319811"/>
                </a:lnTo>
                <a:lnTo>
                  <a:pt x="168935" y="319392"/>
                </a:lnTo>
                <a:lnTo>
                  <a:pt x="168973" y="308660"/>
                </a:lnTo>
                <a:lnTo>
                  <a:pt x="169252" y="297522"/>
                </a:lnTo>
                <a:lnTo>
                  <a:pt x="169392" y="294284"/>
                </a:lnTo>
                <a:lnTo>
                  <a:pt x="169621" y="288378"/>
                </a:lnTo>
                <a:lnTo>
                  <a:pt x="178028" y="281470"/>
                </a:lnTo>
                <a:lnTo>
                  <a:pt x="195872" y="281139"/>
                </a:lnTo>
                <a:lnTo>
                  <a:pt x="204660" y="287629"/>
                </a:lnTo>
                <a:lnTo>
                  <a:pt x="205105" y="296735"/>
                </a:lnTo>
                <a:lnTo>
                  <a:pt x="205473" y="308660"/>
                </a:lnTo>
                <a:lnTo>
                  <a:pt x="205473" y="236855"/>
                </a:lnTo>
                <a:lnTo>
                  <a:pt x="199174" y="241274"/>
                </a:lnTo>
                <a:lnTo>
                  <a:pt x="187299" y="243751"/>
                </a:lnTo>
                <a:lnTo>
                  <a:pt x="186753" y="243636"/>
                </a:lnTo>
                <a:lnTo>
                  <a:pt x="186029" y="243484"/>
                </a:lnTo>
                <a:lnTo>
                  <a:pt x="175285" y="241249"/>
                </a:lnTo>
                <a:lnTo>
                  <a:pt x="165557" y="234378"/>
                </a:lnTo>
                <a:lnTo>
                  <a:pt x="159067" y="224129"/>
                </a:lnTo>
                <a:lnTo>
                  <a:pt x="156806" y="211518"/>
                </a:lnTo>
                <a:lnTo>
                  <a:pt x="157861" y="205994"/>
                </a:lnTo>
                <a:lnTo>
                  <a:pt x="159131" y="199288"/>
                </a:lnTo>
                <a:lnTo>
                  <a:pt x="165290" y="189458"/>
                </a:lnTo>
                <a:lnTo>
                  <a:pt x="174650" y="182816"/>
                </a:lnTo>
                <a:lnTo>
                  <a:pt x="186499" y="180098"/>
                </a:lnTo>
                <a:lnTo>
                  <a:pt x="198805" y="182270"/>
                </a:lnTo>
                <a:lnTo>
                  <a:pt x="208737" y="189039"/>
                </a:lnTo>
                <a:lnTo>
                  <a:pt x="215353" y="199313"/>
                </a:lnTo>
                <a:lnTo>
                  <a:pt x="217741" y="211988"/>
                </a:lnTo>
                <a:lnTo>
                  <a:pt x="217741" y="157594"/>
                </a:lnTo>
                <a:lnTo>
                  <a:pt x="189661" y="129108"/>
                </a:lnTo>
                <a:lnTo>
                  <a:pt x="188404" y="128054"/>
                </a:lnTo>
                <a:lnTo>
                  <a:pt x="187134" y="126898"/>
                </a:lnTo>
                <a:lnTo>
                  <a:pt x="185496" y="128511"/>
                </a:lnTo>
                <a:lnTo>
                  <a:pt x="184251" y="129692"/>
                </a:lnTo>
                <a:lnTo>
                  <a:pt x="134632" y="180200"/>
                </a:lnTo>
                <a:lnTo>
                  <a:pt x="132778" y="182118"/>
                </a:lnTo>
                <a:lnTo>
                  <a:pt x="132778" y="294284"/>
                </a:lnTo>
                <a:lnTo>
                  <a:pt x="132778" y="319392"/>
                </a:lnTo>
                <a:lnTo>
                  <a:pt x="108788" y="319392"/>
                </a:lnTo>
                <a:lnTo>
                  <a:pt x="108788" y="294309"/>
                </a:lnTo>
                <a:lnTo>
                  <a:pt x="132778" y="294284"/>
                </a:lnTo>
                <a:lnTo>
                  <a:pt x="132778" y="182118"/>
                </a:lnTo>
                <a:lnTo>
                  <a:pt x="132626" y="182270"/>
                </a:lnTo>
                <a:lnTo>
                  <a:pt x="132626" y="243636"/>
                </a:lnTo>
                <a:lnTo>
                  <a:pt x="132626" y="268782"/>
                </a:lnTo>
                <a:lnTo>
                  <a:pt x="108597" y="268782"/>
                </a:lnTo>
                <a:lnTo>
                  <a:pt x="108597" y="243636"/>
                </a:lnTo>
                <a:lnTo>
                  <a:pt x="132626" y="243636"/>
                </a:lnTo>
                <a:lnTo>
                  <a:pt x="132626" y="182270"/>
                </a:lnTo>
                <a:lnTo>
                  <a:pt x="112420" y="203060"/>
                </a:lnTo>
                <a:lnTo>
                  <a:pt x="105575" y="205994"/>
                </a:lnTo>
                <a:lnTo>
                  <a:pt x="72529" y="205854"/>
                </a:lnTo>
                <a:lnTo>
                  <a:pt x="72529" y="309880"/>
                </a:lnTo>
                <a:lnTo>
                  <a:pt x="72351" y="318401"/>
                </a:lnTo>
                <a:lnTo>
                  <a:pt x="70878" y="319633"/>
                </a:lnTo>
                <a:lnTo>
                  <a:pt x="62890" y="319811"/>
                </a:lnTo>
                <a:lnTo>
                  <a:pt x="48044" y="319747"/>
                </a:lnTo>
                <a:lnTo>
                  <a:pt x="48044" y="294309"/>
                </a:lnTo>
                <a:lnTo>
                  <a:pt x="72466" y="294309"/>
                </a:lnTo>
                <a:lnTo>
                  <a:pt x="72529" y="309880"/>
                </a:lnTo>
                <a:lnTo>
                  <a:pt x="72529" y="205854"/>
                </a:lnTo>
                <a:lnTo>
                  <a:pt x="72148" y="205854"/>
                </a:lnTo>
                <a:lnTo>
                  <a:pt x="72148" y="243484"/>
                </a:lnTo>
                <a:lnTo>
                  <a:pt x="72148" y="269087"/>
                </a:lnTo>
                <a:lnTo>
                  <a:pt x="57264" y="269151"/>
                </a:lnTo>
                <a:lnTo>
                  <a:pt x="49123" y="268960"/>
                </a:lnTo>
                <a:lnTo>
                  <a:pt x="47942" y="267411"/>
                </a:lnTo>
                <a:lnTo>
                  <a:pt x="47815" y="260997"/>
                </a:lnTo>
                <a:lnTo>
                  <a:pt x="47840" y="243484"/>
                </a:lnTo>
                <a:lnTo>
                  <a:pt x="72148" y="243484"/>
                </a:lnTo>
                <a:lnTo>
                  <a:pt x="72148" y="205854"/>
                </a:lnTo>
                <a:lnTo>
                  <a:pt x="57607" y="205790"/>
                </a:lnTo>
                <a:lnTo>
                  <a:pt x="11950" y="205828"/>
                </a:lnTo>
                <a:lnTo>
                  <a:pt x="11950" y="343535"/>
                </a:lnTo>
                <a:lnTo>
                  <a:pt x="7874" y="345363"/>
                </a:lnTo>
                <a:lnTo>
                  <a:pt x="2463" y="346163"/>
                </a:lnTo>
                <a:lnTo>
                  <a:pt x="292" y="353847"/>
                </a:lnTo>
                <a:lnTo>
                  <a:pt x="0" y="360184"/>
                </a:lnTo>
                <a:lnTo>
                  <a:pt x="2108" y="370598"/>
                </a:lnTo>
                <a:lnTo>
                  <a:pt x="7467" y="369862"/>
                </a:lnTo>
                <a:lnTo>
                  <a:pt x="363474" y="369862"/>
                </a:lnTo>
                <a:lnTo>
                  <a:pt x="364985" y="369874"/>
                </a:lnTo>
                <a:lnTo>
                  <a:pt x="365467" y="369862"/>
                </a:lnTo>
                <a:lnTo>
                  <a:pt x="370662" y="369722"/>
                </a:lnTo>
                <a:lnTo>
                  <a:pt x="373570" y="367969"/>
                </a:lnTo>
                <a:lnTo>
                  <a:pt x="375970" y="354622"/>
                </a:lnTo>
                <a:close/>
              </a:path>
            </a:pathLst>
          </a:custGeom>
          <a:solidFill>
            <a:srgbClr val="FFFFFF"/>
          </a:solidFill>
        </p:spPr>
        <p:txBody>
          <a:bodyPr wrap="square" lIns="0" tIns="0" rIns="0" bIns="0" rtlCol="0"/>
          <a:lstStyle/>
          <a:p>
            <a:endParaRPr/>
          </a:p>
        </p:txBody>
      </p:sp>
      <p:sp>
        <p:nvSpPr>
          <p:cNvPr id="39" name="TextBox 38">
            <a:extLst>
              <a:ext uri="{FF2B5EF4-FFF2-40B4-BE49-F238E27FC236}">
                <a16:creationId xmlns:a16="http://schemas.microsoft.com/office/drawing/2014/main" id="{6C551725-2277-4AE8-AB24-0E60DC4CA276}"/>
              </a:ext>
            </a:extLst>
          </p:cNvPr>
          <p:cNvSpPr txBox="1"/>
          <p:nvPr/>
        </p:nvSpPr>
        <p:spPr>
          <a:xfrm>
            <a:off x="2621540" y="469900"/>
            <a:ext cx="3022890" cy="369332"/>
          </a:xfrm>
          <a:prstGeom prst="rect">
            <a:avLst/>
          </a:prstGeom>
          <a:noFill/>
        </p:spPr>
        <p:txBody>
          <a:bodyPr wrap="square" rtlCol="0">
            <a:spAutoFit/>
          </a:bodyPr>
          <a:lstStyle/>
          <a:p>
            <a:r>
              <a:rPr lang="en-GB" dirty="0">
                <a:solidFill>
                  <a:schemeClr val="bg1"/>
                </a:solidFill>
                <a:latin typeface="DIN 2014 Bold" panose="020B0704020202020204" pitchFamily="34" charset="0"/>
                <a:ea typeface="DIN 2014 Bold" panose="020B0704020202020204" pitchFamily="34" charset="0"/>
              </a:rPr>
              <a:t>Ribblesdale Primary School</a:t>
            </a:r>
          </a:p>
        </p:txBody>
      </p:sp>
      <p:sp>
        <p:nvSpPr>
          <p:cNvPr id="40" name="TextBox 39">
            <a:extLst>
              <a:ext uri="{FF2B5EF4-FFF2-40B4-BE49-F238E27FC236}">
                <a16:creationId xmlns:a16="http://schemas.microsoft.com/office/drawing/2014/main" id="{F708B389-61A3-46BA-A120-84D9D86250EF}"/>
              </a:ext>
            </a:extLst>
          </p:cNvPr>
          <p:cNvSpPr txBox="1"/>
          <p:nvPr/>
        </p:nvSpPr>
        <p:spPr>
          <a:xfrm>
            <a:off x="2612767" y="816602"/>
            <a:ext cx="3022890" cy="276999"/>
          </a:xfrm>
          <a:prstGeom prst="rect">
            <a:avLst/>
          </a:prstGeom>
          <a:noFill/>
        </p:spPr>
        <p:txBody>
          <a:bodyPr wrap="square" rtlCol="0">
            <a:spAutoFit/>
          </a:bodyPr>
          <a:lstStyle/>
          <a:p>
            <a:r>
              <a:rPr lang="en-GB" sz="1200" dirty="0">
                <a:solidFill>
                  <a:schemeClr val="bg1"/>
                </a:solidFill>
                <a:latin typeface="DIN 2014 Bold" panose="020B0704020202020204" pitchFamily="34" charset="0"/>
                <a:ea typeface="DIN 2014 Bold" panose="020B0704020202020204" pitchFamily="34" charset="0"/>
              </a:rPr>
              <a:t>EQUANS UK &amp; Ireland</a:t>
            </a:r>
          </a:p>
        </p:txBody>
      </p:sp>
      <p:sp>
        <p:nvSpPr>
          <p:cNvPr id="42" name="object 11">
            <a:extLst>
              <a:ext uri="{FF2B5EF4-FFF2-40B4-BE49-F238E27FC236}">
                <a16:creationId xmlns:a16="http://schemas.microsoft.com/office/drawing/2014/main" id="{EEA0C695-2C5E-4C5F-9730-60A8827B4B30}"/>
              </a:ext>
            </a:extLst>
          </p:cNvPr>
          <p:cNvSpPr txBox="1"/>
          <p:nvPr/>
        </p:nvSpPr>
        <p:spPr>
          <a:xfrm>
            <a:off x="164135" y="10247898"/>
            <a:ext cx="7392365" cy="151965"/>
          </a:xfrm>
          <a:prstGeom prst="rect">
            <a:avLst/>
          </a:prstGeom>
        </p:spPr>
        <p:txBody>
          <a:bodyPr vert="horz" wrap="square" lIns="0" tIns="13335" rIns="0" bIns="0" rtlCol="0">
            <a:spAutoFit/>
          </a:bodyPr>
          <a:lstStyle/>
          <a:p>
            <a:pPr marL="12700">
              <a:spcBef>
                <a:spcPts val="105"/>
              </a:spcBef>
            </a:pPr>
            <a:r>
              <a:rPr lang="en-GB" sz="900" b="1" spc="-10" dirty="0">
                <a:solidFill>
                  <a:srgbClr val="FFFFFF"/>
                </a:solidFill>
                <a:latin typeface="DIN 2014 Bold"/>
                <a:cs typeface="DIN 2014 Bold"/>
              </a:rPr>
              <a:t>For</a:t>
            </a:r>
            <a:r>
              <a:rPr lang="en-GB" sz="900" b="1" spc="5" dirty="0">
                <a:solidFill>
                  <a:srgbClr val="FFFFFF"/>
                </a:solidFill>
                <a:latin typeface="DIN 2014 Bold"/>
                <a:cs typeface="DIN 2014 Bold"/>
              </a:rPr>
              <a:t> </a:t>
            </a:r>
            <a:r>
              <a:rPr lang="en-GB" sz="900" b="1" spc="-5" dirty="0">
                <a:solidFill>
                  <a:srgbClr val="FFFFFF"/>
                </a:solidFill>
                <a:latin typeface="DIN 2014 Bold"/>
                <a:cs typeface="DIN 2014 Bold"/>
              </a:rPr>
              <a:t>more</a:t>
            </a:r>
            <a:r>
              <a:rPr lang="en-GB" sz="900" b="1" spc="5" dirty="0">
                <a:solidFill>
                  <a:srgbClr val="FFFFFF"/>
                </a:solidFill>
                <a:latin typeface="DIN 2014 Bold"/>
                <a:cs typeface="DIN 2014 Bold"/>
              </a:rPr>
              <a:t> </a:t>
            </a:r>
            <a:r>
              <a:rPr lang="en-GB" sz="900" b="1" dirty="0">
                <a:solidFill>
                  <a:srgbClr val="FFFFFF"/>
                </a:solidFill>
                <a:latin typeface="DIN 2014 Bold"/>
                <a:cs typeface="DIN 2014 Bold"/>
              </a:rPr>
              <a:t>information</a:t>
            </a:r>
            <a:r>
              <a:rPr lang="en-GB" sz="900" b="1" spc="10" dirty="0">
                <a:solidFill>
                  <a:srgbClr val="FFFFFF"/>
                </a:solidFill>
                <a:latin typeface="DIN 2014 Bold"/>
                <a:cs typeface="DIN 2014 Bold"/>
              </a:rPr>
              <a:t> </a:t>
            </a:r>
            <a:r>
              <a:rPr lang="en-GB" sz="900" b="1" dirty="0">
                <a:solidFill>
                  <a:srgbClr val="FFFFFF"/>
                </a:solidFill>
                <a:latin typeface="DIN 2014 Bold"/>
                <a:cs typeface="DIN 2014 Bold"/>
              </a:rPr>
              <a:t>please</a:t>
            </a:r>
            <a:r>
              <a:rPr lang="en-GB" sz="900" b="1" spc="5" dirty="0">
                <a:solidFill>
                  <a:srgbClr val="FFFFFF"/>
                </a:solidFill>
                <a:latin typeface="DIN 2014 Bold"/>
                <a:cs typeface="DIN 2014 Bold"/>
              </a:rPr>
              <a:t> </a:t>
            </a:r>
            <a:r>
              <a:rPr lang="en-GB" sz="900" b="1" spc="-5" dirty="0">
                <a:solidFill>
                  <a:srgbClr val="FFFFFF"/>
                </a:solidFill>
                <a:latin typeface="DIN 2014 Bold"/>
                <a:cs typeface="DIN 2014 Bold"/>
              </a:rPr>
              <a:t>contact</a:t>
            </a:r>
            <a:r>
              <a:rPr lang="en-GB" sz="900" b="1" spc="10" dirty="0">
                <a:solidFill>
                  <a:srgbClr val="FFFFFF"/>
                </a:solidFill>
                <a:latin typeface="DIN 2014 Bold"/>
                <a:cs typeface="DIN 2014 Bold"/>
              </a:rPr>
              <a:t> </a:t>
            </a:r>
            <a:r>
              <a:rPr lang="en-GB" sz="900" b="1" spc="5" dirty="0">
                <a:solidFill>
                  <a:srgbClr val="FFFFFF"/>
                </a:solidFill>
                <a:latin typeface="DIN 2014 Bold"/>
                <a:cs typeface="DIN 2014 Bold"/>
              </a:rPr>
              <a:t> </a:t>
            </a:r>
            <a:r>
              <a:rPr lang="en-GB" sz="900" b="1" dirty="0">
                <a:solidFill>
                  <a:srgbClr val="FFFFFF"/>
                </a:solidFill>
                <a:latin typeface="DIN 2014 Bold"/>
                <a:cs typeface="DIN 2014 Bold"/>
              </a:rPr>
              <a:t>NWCH</a:t>
            </a:r>
            <a:r>
              <a:rPr lang="en-GB" sz="900" b="1" spc="10" dirty="0">
                <a:solidFill>
                  <a:srgbClr val="FFFFFF"/>
                </a:solidFill>
                <a:latin typeface="DIN 2014 Bold"/>
                <a:cs typeface="DIN 2014 Bold"/>
              </a:rPr>
              <a:t> – Mike Tyler </a:t>
            </a:r>
            <a:r>
              <a:rPr lang="en-GB" sz="900" b="1" spc="10" dirty="0">
                <a:solidFill>
                  <a:srgbClr val="FFFFFF"/>
                </a:solidFill>
                <a:latin typeface="DIN 2014 Bold"/>
                <a:cs typeface="DIN 2014 Bold"/>
                <a:hlinkClick r:id="rId17">
                  <a:extLst>
                    <a:ext uri="{A12FA001-AC4F-418D-AE19-62706E023703}">
                      <ahyp:hlinkClr xmlns:ahyp="http://schemas.microsoft.com/office/drawing/2018/hyperlinkcolor" val="tx"/>
                    </a:ext>
                  </a:extLst>
                </a:hlinkClick>
              </a:rPr>
              <a:t>mike.tyler@manchester.</a:t>
            </a:r>
            <a:r>
              <a:rPr lang="en-GB" sz="900" spc="10" dirty="0">
                <a:solidFill>
                  <a:schemeClr val="bg1"/>
                </a:solidFill>
                <a:latin typeface="DIN 2014"/>
                <a:cs typeface="DIN 2014 Bold"/>
                <a:hlinkClick r:id="rId17">
                  <a:extLst>
                    <a:ext uri="{A12FA001-AC4F-418D-AE19-62706E023703}">
                      <ahyp:hlinkClr xmlns:ahyp="http://schemas.microsoft.com/office/drawing/2018/hyperlinkcolor" val="tx"/>
                    </a:ext>
                  </a:extLst>
                </a:hlinkClick>
              </a:rPr>
              <a:t>gov.uk/</a:t>
            </a:r>
            <a:r>
              <a:rPr lang="en-GB" sz="900" spc="10" dirty="0">
                <a:solidFill>
                  <a:schemeClr val="bg1"/>
                </a:solidFill>
                <a:latin typeface="DIN 2014"/>
                <a:cs typeface="DIN 2014 Bold"/>
              </a:rPr>
              <a:t> </a:t>
            </a:r>
            <a:r>
              <a:rPr lang="en-GB" sz="900" dirty="0">
                <a:solidFill>
                  <a:schemeClr val="bg1"/>
                </a:solidFill>
                <a:latin typeface="DIN 2014"/>
              </a:rPr>
              <a:t>07885 801 477 </a:t>
            </a:r>
            <a:r>
              <a:rPr lang="en-GB" sz="900" spc="10" dirty="0">
                <a:solidFill>
                  <a:schemeClr val="bg1"/>
                </a:solidFill>
                <a:latin typeface="DIN 2014"/>
                <a:cs typeface="DIN 2014 Bold"/>
              </a:rPr>
              <a:t> </a:t>
            </a:r>
            <a:r>
              <a:rPr lang="en-GB" sz="900" b="1" spc="10" dirty="0">
                <a:solidFill>
                  <a:srgbClr val="FFFFFF"/>
                </a:solidFill>
                <a:latin typeface="DIN 2014 Bold"/>
                <a:cs typeface="DIN 2014 Bold"/>
              </a:rPr>
              <a:t>or Ian Hall ian.hall@manchester.gov.uk</a:t>
            </a:r>
            <a:endParaRPr lang="en-GB" sz="900" dirty="0">
              <a:latin typeface="DIN 2014 Bold"/>
              <a:cs typeface="DIN 2014 Bold"/>
            </a:endParaRPr>
          </a:p>
        </p:txBody>
      </p:sp>
      <p:pic>
        <p:nvPicPr>
          <p:cNvPr id="8" name="Picture 7">
            <a:extLst>
              <a:ext uri="{FF2B5EF4-FFF2-40B4-BE49-F238E27FC236}">
                <a16:creationId xmlns:a16="http://schemas.microsoft.com/office/drawing/2014/main" id="{E35B7DD0-1A0A-4B17-467C-E1BA3B39AE4C}"/>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t="25001" b="26847"/>
          <a:stretch/>
        </p:blipFill>
        <p:spPr>
          <a:xfrm>
            <a:off x="0" y="1373683"/>
            <a:ext cx="7556500" cy="2429006"/>
          </a:xfrm>
          <a:prstGeom prst="rect">
            <a:avLst/>
          </a:prstGeom>
        </p:spPr>
      </p:pic>
      <p:pic>
        <p:nvPicPr>
          <p:cNvPr id="43" name="Picture 42">
            <a:extLst>
              <a:ext uri="{FF2B5EF4-FFF2-40B4-BE49-F238E27FC236}">
                <a16:creationId xmlns:a16="http://schemas.microsoft.com/office/drawing/2014/main" id="{D3968301-CEE9-312A-4943-1C564305AE3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7200" y="5397794"/>
            <a:ext cx="2113915" cy="1402320"/>
          </a:xfrm>
          <a:prstGeom prst="rect">
            <a:avLst/>
          </a:prstGeom>
        </p:spPr>
      </p:pic>
      <p:pic>
        <p:nvPicPr>
          <p:cNvPr id="45" name="Picture 44">
            <a:extLst>
              <a:ext uri="{FF2B5EF4-FFF2-40B4-BE49-F238E27FC236}">
                <a16:creationId xmlns:a16="http://schemas.microsoft.com/office/drawing/2014/main" id="{E93C78FD-836D-A043-1673-F544EBA2ADC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53708" y="8208510"/>
            <a:ext cx="2117407" cy="1401420"/>
          </a:xfrm>
          <a:prstGeom prst="rect">
            <a:avLst/>
          </a:prstGeom>
        </p:spPr>
      </p:pic>
      <p:pic>
        <p:nvPicPr>
          <p:cNvPr id="47" name="Picture 46">
            <a:extLst>
              <a:ext uri="{FF2B5EF4-FFF2-40B4-BE49-F238E27FC236}">
                <a16:creationId xmlns:a16="http://schemas.microsoft.com/office/drawing/2014/main" id="{C983A969-D742-7E09-E2EE-FD23FDC284EE}"/>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64828" y="9697182"/>
            <a:ext cx="1417927" cy="36766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1375</TotalTime>
  <Words>457</Words>
  <Application>Microsoft Office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DIN 2014</vt:lpstr>
      <vt:lpstr>DIN 2014 Bold</vt:lpstr>
      <vt:lpstr>DIN 2014 Demi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TAYLOR</dc:creator>
  <cp:lastModifiedBy>DAVIES Callum (EQUANS UK)</cp:lastModifiedBy>
  <cp:revision>12</cp:revision>
  <dcterms:created xsi:type="dcterms:W3CDTF">2021-10-05T08:36:51Z</dcterms:created>
  <dcterms:modified xsi:type="dcterms:W3CDTF">2023-10-26T11:07:13Z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2021-10-05T00:00:00Z</vt:filetime>
  </property>
  <property fmtid="{D5CDD505-2E9C-101B-9397-08002B2CF9AE}" pid="3" name="Creator">
    <vt:lpwstr>Adobe InDesign 15.0 (Windows)</vt:lpwstr>
  </property>
  <property fmtid="{D5CDD505-2E9C-101B-9397-08002B2CF9AE}" pid="4" name="LastSaved">
    <vt:filetime>2021-10-05T00:00:00Z</vt:filetime>
  </property>
  <property fmtid="{D5CDD505-2E9C-101B-9397-08002B2CF9AE}" pid="5" name="MSIP_Label_64a238cc-6af3-4341-9d32-201b7e04331f_Enabled">
    <vt:lpwstr>true</vt:lpwstr>
  </property>
  <property fmtid="{D5CDD505-2E9C-101B-9397-08002B2CF9AE}" pid="6" name="MSIP_Label_64a238cc-6af3-4341-9d32-201b7e04331f_SetDate">
    <vt:lpwstr>2023-09-15T13:23:00Z</vt:lpwstr>
  </property>
  <property fmtid="{D5CDD505-2E9C-101B-9397-08002B2CF9AE}" pid="7" name="MSIP_Label_64a238cc-6af3-4341-9d32-201b7e04331f_Method">
    <vt:lpwstr>Standard</vt:lpwstr>
  </property>
  <property fmtid="{D5CDD505-2E9C-101B-9397-08002B2CF9AE}" pid="8" name="MSIP_Label_64a238cc-6af3-4341-9d32-201b7e04331f_Name">
    <vt:lpwstr>Internal</vt:lpwstr>
  </property>
  <property fmtid="{D5CDD505-2E9C-101B-9397-08002B2CF9AE}" pid="9" name="MSIP_Label_64a238cc-6af3-4341-9d32-201b7e04331f_SiteId">
    <vt:lpwstr>09ebfde1-6505-4c31-942f-18875ff0189d</vt:lpwstr>
  </property>
  <property fmtid="{D5CDD505-2E9C-101B-9397-08002B2CF9AE}" pid="10" name="MSIP_Label_64a238cc-6af3-4341-9d32-201b7e04331f_ActionId">
    <vt:lpwstr>6cf2993c-7630-402e-af61-e0766925e7f9</vt:lpwstr>
  </property>
  <property fmtid="{D5CDD505-2E9C-101B-9397-08002B2CF9AE}" pid="11" name="MSIP_Label_64a238cc-6af3-4341-9d32-201b7e04331f_ContentBits">
    <vt:lpwstr>0</vt:lpwstr>
  </property>
</Properties>
</file>