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61" r:id="rId2"/>
  </p:sldIdLst>
  <p:sldSz cx="7556500" cy="10693400"/>
  <p:notesSz cx="7556500" cy="10693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43A26"/>
    <a:srgbClr val="4C412A"/>
    <a:srgbClr val="242F60"/>
    <a:srgbClr val="6EAA38"/>
    <a:srgbClr val="F2B828"/>
    <a:srgbClr val="CC4785"/>
    <a:srgbClr val="CB3725"/>
    <a:srgbClr val="1575B1"/>
    <a:srgbClr val="6781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00" d="100"/>
          <a:sy n="100" d="100"/>
        </p:scale>
        <p:origin x="2418" y="-1974"/>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67213" y="3314954"/>
            <a:ext cx="6428422" cy="224561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34427" y="5988304"/>
            <a:ext cx="5293995" cy="2673350"/>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5/9/2023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5/9/2023</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378142" y="2459482"/>
            <a:ext cx="3289839"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894867" y="2459482"/>
            <a:ext cx="3289839" cy="7057644"/>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5/9/2023</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5/9/2023</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5/9/2023</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8142" y="427736"/>
            <a:ext cx="6806565" cy="1710944"/>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78142" y="2459482"/>
            <a:ext cx="6806565" cy="7057644"/>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571369" y="9944862"/>
            <a:ext cx="2420112" cy="534670"/>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8142" y="9944862"/>
            <a:ext cx="1739455" cy="53467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5/9/2023</a:t>
            </a:fld>
            <a:endParaRPr lang="en-US"/>
          </a:p>
        </p:txBody>
      </p:sp>
      <p:sp>
        <p:nvSpPr>
          <p:cNvPr id="6" name="Holder 6"/>
          <p:cNvSpPr>
            <a:spLocks noGrp="1"/>
          </p:cNvSpPr>
          <p:nvPr>
            <p:ph type="sldNum" sz="quarter" idx="7"/>
          </p:nvPr>
        </p:nvSpPr>
        <p:spPr>
          <a:xfrm>
            <a:off x="5445252" y="9944862"/>
            <a:ext cx="1739455" cy="534670"/>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18" Type="http://schemas.openxmlformats.org/officeDocument/2006/relationships/image" Target="../media/image16.pn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17" Type="http://schemas.openxmlformats.org/officeDocument/2006/relationships/image" Target="../media/image15.jpeg"/><Relationship Id="rId2" Type="http://schemas.openxmlformats.org/officeDocument/2006/relationships/image" Target="../media/image1.png"/><Relationship Id="rId16" Type="http://schemas.openxmlformats.org/officeDocument/2006/relationships/image" Target="../media/image14.jpeg"/><Relationship Id="rId1" Type="http://schemas.openxmlformats.org/officeDocument/2006/relationships/slideLayout" Target="../slideLayouts/slideLayout5.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hyperlink" Target="mailto:mike.tyler@manchester.gov.uk/" TargetMode="External"/><Relationship Id="rId10" Type="http://schemas.openxmlformats.org/officeDocument/2006/relationships/image" Target="../media/image9.png"/><Relationship Id="rId19" Type="http://schemas.openxmlformats.org/officeDocument/2006/relationships/image" Target="../media/image17.png"/><Relationship Id="rId4" Type="http://schemas.openxmlformats.org/officeDocument/2006/relationships/image" Target="../media/image3.png"/><Relationship Id="rId9" Type="http://schemas.openxmlformats.org/officeDocument/2006/relationships/image" Target="../media/image8.png"/><Relationship Id="rId14"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457200" y="3690010"/>
            <a:ext cx="2113915" cy="7002145"/>
          </a:xfrm>
          <a:custGeom>
            <a:avLst/>
            <a:gdLst/>
            <a:ahLst/>
            <a:cxnLst/>
            <a:rect l="l" t="t" r="r" b="b"/>
            <a:pathLst>
              <a:path w="2113915" h="7002145">
                <a:moveTo>
                  <a:pt x="2113597" y="0"/>
                </a:moveTo>
                <a:lnTo>
                  <a:pt x="0" y="0"/>
                </a:lnTo>
                <a:lnTo>
                  <a:pt x="0" y="7001992"/>
                </a:lnTo>
                <a:lnTo>
                  <a:pt x="2113597" y="7001992"/>
                </a:lnTo>
                <a:lnTo>
                  <a:pt x="2113597" y="0"/>
                </a:lnTo>
                <a:close/>
              </a:path>
            </a:pathLst>
          </a:custGeom>
          <a:solidFill>
            <a:srgbClr val="F2B828"/>
          </a:solidFill>
        </p:spPr>
        <p:txBody>
          <a:bodyPr wrap="square" lIns="0" tIns="0" rIns="0" bIns="0" rtlCol="0"/>
          <a:lstStyle/>
          <a:p>
            <a:endParaRPr/>
          </a:p>
        </p:txBody>
      </p:sp>
      <p:sp>
        <p:nvSpPr>
          <p:cNvPr id="3" name="object 3"/>
          <p:cNvSpPr txBox="1"/>
          <p:nvPr/>
        </p:nvSpPr>
        <p:spPr>
          <a:xfrm>
            <a:off x="2710500" y="3802815"/>
            <a:ext cx="4482503" cy="5055230"/>
          </a:xfrm>
          <a:prstGeom prst="rect">
            <a:avLst/>
          </a:prstGeom>
        </p:spPr>
        <p:txBody>
          <a:bodyPr vert="horz" wrap="square" lIns="0" tIns="12700" rIns="0" bIns="0" rtlCol="0">
            <a:spAutoFit/>
          </a:bodyPr>
          <a:lstStyle/>
          <a:p>
            <a:pPr marL="13335">
              <a:lnSpc>
                <a:spcPts val="1550"/>
              </a:lnSpc>
              <a:spcBef>
                <a:spcPts val="100"/>
              </a:spcBef>
            </a:pPr>
            <a:r>
              <a:rPr sz="1300" b="1" dirty="0">
                <a:solidFill>
                  <a:srgbClr val="C0D242"/>
                </a:solidFill>
                <a:latin typeface="DIN 2014 Demi"/>
                <a:cs typeface="DIN 2014 Demi"/>
              </a:rPr>
              <a:t>PROJECT</a:t>
            </a:r>
            <a:r>
              <a:rPr sz="1300" b="1" spc="-35" dirty="0">
                <a:solidFill>
                  <a:srgbClr val="C0D242"/>
                </a:solidFill>
                <a:latin typeface="DIN 2014 Demi"/>
                <a:cs typeface="DIN 2014 Demi"/>
              </a:rPr>
              <a:t> </a:t>
            </a:r>
            <a:r>
              <a:rPr sz="1300" b="1" dirty="0">
                <a:solidFill>
                  <a:srgbClr val="C0D242"/>
                </a:solidFill>
                <a:latin typeface="DIN 2014 Demi"/>
                <a:cs typeface="DIN 2014 Demi"/>
              </a:rPr>
              <a:t>OVERVIEW:</a:t>
            </a:r>
            <a:endParaRPr sz="1300" dirty="0">
              <a:latin typeface="DIN 2014 Demi"/>
              <a:cs typeface="DIN 2014 Demi"/>
            </a:endParaRPr>
          </a:p>
          <a:p>
            <a:pPr marL="12700">
              <a:lnSpc>
                <a:spcPts val="1430"/>
              </a:lnSpc>
            </a:pPr>
            <a:r>
              <a:rPr lang="en-GB" sz="1200" b="1" spc="-5" dirty="0">
                <a:solidFill>
                  <a:srgbClr val="367268"/>
                </a:solidFill>
                <a:latin typeface="DIN 2014 Bold"/>
                <a:cs typeface="DIN 2014 Bold"/>
              </a:rPr>
              <a:t>The Science, Engineering and Environmental (SEE) Building brings an entire faculty together in one collaborative space. The fully electric-powered facility features specialist equipment such as flight simulators, robotics, automotive, laser laboratories and a wind tunnel.</a:t>
            </a:r>
          </a:p>
          <a:p>
            <a:pPr marL="12700">
              <a:lnSpc>
                <a:spcPts val="1430"/>
              </a:lnSpc>
            </a:pPr>
            <a:endParaRPr lang="en-GB" sz="1200" b="1" spc="-5" dirty="0">
              <a:solidFill>
                <a:srgbClr val="367268"/>
              </a:solidFill>
              <a:latin typeface="DIN 2014 Bold"/>
              <a:cs typeface="DIN 2014"/>
            </a:endParaRPr>
          </a:p>
          <a:p>
            <a:pPr marL="12700"/>
            <a:r>
              <a:rPr lang="en-GB" sz="900" dirty="0">
                <a:solidFill>
                  <a:srgbClr val="4A4A49"/>
                </a:solidFill>
                <a:latin typeface="DIN 2014"/>
                <a:cs typeface="DIN 2014"/>
              </a:rPr>
              <a:t>The SEE Building forms part of the Salford Crescent and University District wider masterplan, and brings together an entire faculty in one space at the University of Salford. It serves as an exemplar model of the University’s commitment to its industry collaboration strategy. </a:t>
            </a:r>
          </a:p>
          <a:p>
            <a:pPr marL="12700"/>
            <a:r>
              <a:rPr lang="en-GB" sz="900" dirty="0">
                <a:solidFill>
                  <a:srgbClr val="4A4A49"/>
                </a:solidFill>
                <a:latin typeface="DIN 2014"/>
                <a:cs typeface="DIN 2014"/>
              </a:rPr>
              <a:t>The four-storey, 15,550m2 steel frame building is occupied by the University’s departments of Robotics; Built Environment, Architecture, Civil Engineering, Computer Science; and The </a:t>
            </a:r>
            <a:r>
              <a:rPr lang="en-GB" sz="900" dirty="0" err="1">
                <a:solidFill>
                  <a:srgbClr val="4A4A49"/>
                </a:solidFill>
                <a:latin typeface="DIN 2014"/>
                <a:cs typeface="DIN 2014"/>
              </a:rPr>
              <a:t>Morson</a:t>
            </a:r>
            <a:r>
              <a:rPr lang="en-GB" sz="900" dirty="0">
                <a:solidFill>
                  <a:srgbClr val="4A4A49"/>
                </a:solidFill>
                <a:latin typeface="DIN 2014"/>
                <a:cs typeface="DIN 2014"/>
              </a:rPr>
              <a:t> Maker Space.</a:t>
            </a:r>
          </a:p>
          <a:p>
            <a:pPr marL="12700"/>
            <a:endParaRPr lang="en-GB" sz="900" dirty="0">
              <a:solidFill>
                <a:srgbClr val="4A4A49"/>
              </a:solidFill>
              <a:latin typeface="DIN 2014"/>
              <a:cs typeface="DIN 2014"/>
            </a:endParaRPr>
          </a:p>
          <a:p>
            <a:pPr marL="12700"/>
            <a:endParaRPr lang="en-GB" sz="600" b="1" cap="all" spc="5" dirty="0">
              <a:solidFill>
                <a:srgbClr val="C0D242"/>
              </a:solidFill>
              <a:latin typeface="DIN 2014 Demi"/>
              <a:cs typeface="DIN 2014 Demi"/>
            </a:endParaRPr>
          </a:p>
          <a:p>
            <a:pPr marL="12700">
              <a:lnSpc>
                <a:spcPts val="1430"/>
              </a:lnSpc>
            </a:pPr>
            <a:r>
              <a:rPr lang="en-GB" sz="1300" b="1" cap="all" spc="5" dirty="0">
                <a:solidFill>
                  <a:srgbClr val="C0D242"/>
                </a:solidFill>
                <a:latin typeface="DIN 2014 Demi"/>
                <a:cs typeface="DIN 2014 Demi"/>
              </a:rPr>
              <a:t>A COLLABORATIVE APPROACH WITH multiple stakeholders</a:t>
            </a:r>
          </a:p>
          <a:p>
            <a:pPr marL="12700"/>
            <a:r>
              <a:rPr lang="en-GB" sz="900" spc="-20" dirty="0">
                <a:solidFill>
                  <a:srgbClr val="4A4A49"/>
                </a:solidFill>
                <a:latin typeface="DIN 2014"/>
                <a:cs typeface="DIN 2014"/>
              </a:rPr>
              <a:t>The project was delivered via a two stage procurement route mirroring the collaborative ethos of the project with customer, contractor, design and supply chain partners working in a truly collaborative manor from an early stage. This ensured that the design achieved all of the University’s functional requirements within their budget with all partners working together to solve the project challenges. </a:t>
            </a:r>
          </a:p>
          <a:p>
            <a:pPr marL="12700"/>
            <a:endParaRPr lang="en-GB" sz="500" spc="-20" dirty="0">
              <a:solidFill>
                <a:srgbClr val="4A4A49"/>
              </a:solidFill>
              <a:latin typeface="DIN 2014"/>
              <a:cs typeface="DIN 2014"/>
            </a:endParaRPr>
          </a:p>
          <a:p>
            <a:pPr marL="12700"/>
            <a:r>
              <a:rPr lang="en-GB" sz="900" spc="-20" dirty="0">
                <a:solidFill>
                  <a:srgbClr val="4A4A49"/>
                </a:solidFill>
                <a:latin typeface="DIN 2014"/>
                <a:cs typeface="DIN 2014"/>
              </a:rPr>
              <a:t>Each department brought its own operational and functional requirements as well as new and legacy specialised equipment – notably a supersonic wind tunnel and overhead gantry crane, requiring inclusion of a Strong Floor to the building design.</a:t>
            </a:r>
          </a:p>
          <a:p>
            <a:pPr marL="12700"/>
            <a:endParaRPr lang="en-GB" sz="900" spc="-20" dirty="0">
              <a:solidFill>
                <a:srgbClr val="4A4A49"/>
              </a:solidFill>
              <a:latin typeface="DIN 2014"/>
              <a:cs typeface="DIN 2014"/>
            </a:endParaRPr>
          </a:p>
          <a:p>
            <a:pPr marL="12700"/>
            <a:r>
              <a:rPr lang="en-GB" sz="900" spc="-20" dirty="0">
                <a:solidFill>
                  <a:srgbClr val="4A4A49"/>
                </a:solidFill>
                <a:latin typeface="DIN 2014"/>
                <a:cs typeface="DIN 2014"/>
              </a:rPr>
              <a:t>Several collaborative tools and processes were adopted to address these challenges including:</a:t>
            </a:r>
          </a:p>
          <a:p>
            <a:pPr marL="184150" indent="-171450">
              <a:buFont typeface="Arial" panose="020B0604020202020204" pitchFamily="34" charset="0"/>
              <a:buChar char="•"/>
            </a:pPr>
            <a:r>
              <a:rPr lang="en-GB" sz="900" spc="-20" dirty="0">
                <a:solidFill>
                  <a:srgbClr val="4A4A49"/>
                </a:solidFill>
                <a:latin typeface="DIN 2014"/>
                <a:cs typeface="DIN 2014"/>
              </a:rPr>
              <a:t>Early contractor engagement. </a:t>
            </a:r>
          </a:p>
          <a:p>
            <a:pPr marL="184150" indent="-171450">
              <a:buFont typeface="Arial" panose="020B0604020202020204" pitchFamily="34" charset="0"/>
              <a:buChar char="•"/>
            </a:pPr>
            <a:r>
              <a:rPr lang="en-GB" sz="900" spc="-20" dirty="0">
                <a:solidFill>
                  <a:srgbClr val="4A4A49"/>
                </a:solidFill>
                <a:latin typeface="DIN 2014"/>
                <a:cs typeface="DIN 2014"/>
              </a:rPr>
              <a:t>Detailed workshops to establish and review stakeholder requirements, continually exploring opportunities to rationalise the design.</a:t>
            </a:r>
          </a:p>
          <a:p>
            <a:pPr marL="184150" indent="-171450">
              <a:buFont typeface="Arial" panose="020B0604020202020204" pitchFamily="34" charset="0"/>
              <a:buChar char="•"/>
            </a:pPr>
            <a:r>
              <a:rPr lang="en-GB" sz="900" spc="-20" dirty="0">
                <a:solidFill>
                  <a:srgbClr val="4A4A49"/>
                </a:solidFill>
                <a:latin typeface="DIN 2014"/>
                <a:cs typeface="DIN 2014"/>
              </a:rPr>
              <a:t>Early selection of supply chain including MEP, structures, and envelope to explore innovation.</a:t>
            </a:r>
          </a:p>
          <a:p>
            <a:pPr marL="184150" indent="-171450">
              <a:buFont typeface="Arial" panose="020B0604020202020204" pitchFamily="34" charset="0"/>
              <a:buChar char="•"/>
            </a:pPr>
            <a:r>
              <a:rPr lang="en-GB" sz="900" spc="-20" dirty="0">
                <a:solidFill>
                  <a:srgbClr val="4A4A49"/>
                </a:solidFill>
                <a:latin typeface="DIN 2014"/>
                <a:cs typeface="DIN 2014"/>
              </a:rPr>
              <a:t>Digital Construction to assist in coordination of design, optimising adjacencies, and gathering of asset-rich data for detailed digital O&amp;M manuals.</a:t>
            </a:r>
          </a:p>
          <a:p>
            <a:pPr marL="184150" indent="-171450">
              <a:buFont typeface="Arial" panose="020B0604020202020204" pitchFamily="34" charset="0"/>
              <a:buChar char="•"/>
            </a:pPr>
            <a:endParaRPr lang="en-GB" sz="500" spc="-20" dirty="0">
              <a:solidFill>
                <a:srgbClr val="4A4A49"/>
              </a:solidFill>
              <a:latin typeface="DIN 2014"/>
              <a:cs typeface="DIN 2014"/>
            </a:endParaRPr>
          </a:p>
          <a:p>
            <a:pPr marL="12700"/>
            <a:r>
              <a:rPr lang="en-GB" sz="900" spc="-20" dirty="0">
                <a:solidFill>
                  <a:srgbClr val="4A4A49"/>
                </a:solidFill>
                <a:latin typeface="DIN 2014"/>
                <a:cs typeface="DIN 2014"/>
              </a:rPr>
              <a:t>A key outcome of this was developing an </a:t>
            </a:r>
            <a:r>
              <a:rPr lang="en-GB" sz="900" spc="-20" dirty="0" err="1">
                <a:solidFill>
                  <a:srgbClr val="4A4A49"/>
                </a:solidFill>
                <a:latin typeface="DIN 2014"/>
                <a:cs typeface="DIN 2014"/>
              </a:rPr>
              <a:t>inovative</a:t>
            </a:r>
            <a:r>
              <a:rPr lang="en-GB" sz="900" spc="-20" dirty="0">
                <a:solidFill>
                  <a:srgbClr val="4A4A49"/>
                </a:solidFill>
                <a:latin typeface="DIN 2014"/>
                <a:cs typeface="DIN 2014"/>
              </a:rPr>
              <a:t> low carbon steel frame solution resulting in 504t carbon saved and a fully electric building reflecting the university’s sustainability objectives. </a:t>
            </a:r>
          </a:p>
        </p:txBody>
      </p:sp>
      <p:sp>
        <p:nvSpPr>
          <p:cNvPr id="4" name="object 4"/>
          <p:cNvSpPr txBox="1"/>
          <p:nvPr/>
        </p:nvSpPr>
        <p:spPr>
          <a:xfrm>
            <a:off x="2746080" y="8727492"/>
            <a:ext cx="4379595" cy="1261884"/>
          </a:xfrm>
          <a:prstGeom prst="rect">
            <a:avLst/>
          </a:prstGeom>
          <a:ln w="6350">
            <a:solidFill>
              <a:srgbClr val="C0D242"/>
            </a:solidFill>
          </a:ln>
        </p:spPr>
        <p:txBody>
          <a:bodyPr vert="horz" wrap="square" lIns="0" tIns="0" rIns="0" bIns="0" rtlCol="0">
            <a:spAutoFit/>
          </a:bodyPr>
          <a:lstStyle/>
          <a:p>
            <a:pPr algn="ctr">
              <a:lnSpc>
                <a:spcPct val="100000"/>
              </a:lnSpc>
            </a:pPr>
            <a:r>
              <a:rPr lang="en-GB" sz="900" i="1" dirty="0">
                <a:solidFill>
                  <a:srgbClr val="367268"/>
                </a:solidFill>
                <a:latin typeface="DIN 2014"/>
                <a:cs typeface="DIN 2014"/>
              </a:rPr>
              <a:t>“The SEE Building for our students and staff. It is an outstanding new-build which is underpinned by sustainable, intelligent design. Because the team tailored each level of the building to accommodate different uses, we also have an extremely flexible space that will serve the University for years to come. </a:t>
            </a:r>
          </a:p>
          <a:p>
            <a:pPr algn="ctr">
              <a:lnSpc>
                <a:spcPct val="100000"/>
              </a:lnSpc>
            </a:pPr>
            <a:r>
              <a:rPr lang="en-GB" sz="900" i="1" dirty="0">
                <a:solidFill>
                  <a:srgbClr val="367268"/>
                </a:solidFill>
                <a:latin typeface="DIN 2014"/>
                <a:cs typeface="DIN 2014"/>
              </a:rPr>
              <a:t>We thoroughly embedded the philosophy of partnering and collaboration – many people pay lip service to those words, however our relationship with Morgan Sindall has truly been built upon trust. Collaboration has formed the building and will take place in its labs and shared spaces every day." </a:t>
            </a:r>
          </a:p>
          <a:p>
            <a:pPr algn="ctr">
              <a:lnSpc>
                <a:spcPct val="100000"/>
              </a:lnSpc>
            </a:pPr>
            <a:r>
              <a:rPr lang="en-GB" sz="1000" spc="5" dirty="0">
                <a:solidFill>
                  <a:srgbClr val="A2A7AA"/>
                </a:solidFill>
                <a:latin typeface="DIN 2014"/>
                <a:cs typeface="DIN 2014"/>
              </a:rPr>
              <a:t>Jason Challender, Director of Estates, University of Salford</a:t>
            </a:r>
            <a:endParaRPr sz="1000" dirty="0">
              <a:latin typeface="DIN 2014"/>
              <a:cs typeface="DIN 2014"/>
            </a:endParaRPr>
          </a:p>
        </p:txBody>
      </p:sp>
      <p:sp>
        <p:nvSpPr>
          <p:cNvPr id="5" name="object 5"/>
          <p:cNvSpPr txBox="1"/>
          <p:nvPr/>
        </p:nvSpPr>
        <p:spPr>
          <a:xfrm>
            <a:off x="545199" y="6628038"/>
            <a:ext cx="1937652" cy="2613536"/>
          </a:xfrm>
          <a:prstGeom prst="rect">
            <a:avLst/>
          </a:prstGeom>
        </p:spPr>
        <p:txBody>
          <a:bodyPr vert="horz" wrap="square" lIns="0" tIns="48260" rIns="0" bIns="0" rtlCol="0">
            <a:spAutoFit/>
          </a:bodyPr>
          <a:lstStyle/>
          <a:p>
            <a:pPr marL="12700">
              <a:lnSpc>
                <a:spcPct val="100000"/>
              </a:lnSpc>
              <a:spcBef>
                <a:spcPts val="380"/>
              </a:spcBef>
            </a:pPr>
            <a:r>
              <a:rPr lang="en-GB" sz="900" b="1" dirty="0">
                <a:solidFill>
                  <a:srgbClr val="FFFFFF"/>
                </a:solidFill>
                <a:latin typeface="DIN 2014 Bold"/>
                <a:cs typeface="DIN 2014 Bold"/>
              </a:rPr>
              <a:t>SOCIAL</a:t>
            </a:r>
            <a:r>
              <a:rPr lang="en-GB" sz="900" b="1" spc="-25" dirty="0">
                <a:solidFill>
                  <a:srgbClr val="FFFFFF"/>
                </a:solidFill>
                <a:latin typeface="DIN 2014 Bold"/>
                <a:cs typeface="DIN 2014 Bold"/>
              </a:rPr>
              <a:t> </a:t>
            </a:r>
            <a:r>
              <a:rPr lang="en-GB" sz="900" b="1" spc="-10" dirty="0">
                <a:solidFill>
                  <a:srgbClr val="FFFFFF"/>
                </a:solidFill>
                <a:latin typeface="DIN 2014 Bold"/>
                <a:cs typeface="DIN 2014 Bold"/>
              </a:rPr>
              <a:t>VALUE</a:t>
            </a:r>
            <a:r>
              <a:rPr lang="en-GB" sz="900" b="1" spc="-5" dirty="0">
                <a:solidFill>
                  <a:srgbClr val="FFFFFF"/>
                </a:solidFill>
                <a:latin typeface="DIN 2014 Bold"/>
                <a:cs typeface="DIN 2014 Bold"/>
              </a:rPr>
              <a:t>:</a:t>
            </a:r>
          </a:p>
          <a:p>
            <a:pPr marL="12700">
              <a:lnSpc>
                <a:spcPct val="100000"/>
              </a:lnSpc>
              <a:spcBef>
                <a:spcPts val="380"/>
              </a:spcBef>
            </a:pPr>
            <a:endParaRPr lang="en-GB" sz="100" dirty="0">
              <a:latin typeface="DIN 2014 Bold"/>
              <a:cs typeface="DIN 2014 Bold"/>
            </a:endParaRPr>
          </a:p>
          <a:p>
            <a:pPr marL="127000" indent="-114300">
              <a:spcAft>
                <a:spcPts val="50"/>
              </a:spcAft>
              <a:buFontTx/>
              <a:buChar char="•"/>
              <a:tabLst>
                <a:tab pos="127000" algn="l"/>
              </a:tabLst>
            </a:pPr>
            <a:r>
              <a:rPr lang="en-GB" sz="900" b="1" dirty="0">
                <a:solidFill>
                  <a:srgbClr val="FFFFFF"/>
                </a:solidFill>
                <a:latin typeface="DIN 2014"/>
                <a:cs typeface="DIN 2014"/>
              </a:rPr>
              <a:t>£20m </a:t>
            </a:r>
            <a:r>
              <a:rPr lang="en-GB" sz="900" dirty="0">
                <a:solidFill>
                  <a:srgbClr val="FFFFFF"/>
                </a:solidFill>
                <a:latin typeface="DIN 2014"/>
                <a:cs typeface="DIN 2014"/>
              </a:rPr>
              <a:t>social value as calculated by Social Value Portal</a:t>
            </a:r>
          </a:p>
          <a:p>
            <a:pPr marL="127000" indent="-114300">
              <a:lnSpc>
                <a:spcPct val="100000"/>
              </a:lnSpc>
              <a:spcAft>
                <a:spcPts val="50"/>
              </a:spcAft>
              <a:buChar char="•"/>
              <a:tabLst>
                <a:tab pos="127000" algn="l"/>
              </a:tabLst>
            </a:pPr>
            <a:r>
              <a:rPr lang="en-GB" sz="900" b="1" dirty="0">
                <a:solidFill>
                  <a:srgbClr val="FFFFFF"/>
                </a:solidFill>
                <a:latin typeface="DIN 2014"/>
                <a:cs typeface="DIN 2014"/>
              </a:rPr>
              <a:t>60% </a:t>
            </a:r>
            <a:r>
              <a:rPr lang="en-GB" sz="900" dirty="0">
                <a:solidFill>
                  <a:srgbClr val="FFFFFF"/>
                </a:solidFill>
                <a:latin typeface="DIN 2014"/>
                <a:cs typeface="DIN 2014"/>
              </a:rPr>
              <a:t>Local Spend </a:t>
            </a:r>
          </a:p>
          <a:p>
            <a:pPr marL="127000" indent="-114300">
              <a:lnSpc>
                <a:spcPct val="100000"/>
              </a:lnSpc>
              <a:spcAft>
                <a:spcPts val="50"/>
              </a:spcAft>
              <a:buChar char="•"/>
              <a:tabLst>
                <a:tab pos="127000" algn="l"/>
              </a:tabLst>
            </a:pPr>
            <a:r>
              <a:rPr lang="en-GB" sz="900" b="1" dirty="0">
                <a:solidFill>
                  <a:srgbClr val="FFFFFF"/>
                </a:solidFill>
                <a:latin typeface="DIN 2014"/>
                <a:cs typeface="DIN 2014"/>
              </a:rPr>
              <a:t>10</a:t>
            </a:r>
            <a:r>
              <a:rPr lang="en-GB" sz="900" dirty="0">
                <a:solidFill>
                  <a:srgbClr val="FFFFFF"/>
                </a:solidFill>
                <a:latin typeface="DIN 2014"/>
                <a:cs typeface="DIN 2014"/>
              </a:rPr>
              <a:t> new jobs created for local people (direct employ) </a:t>
            </a:r>
          </a:p>
          <a:p>
            <a:pPr marL="127000" indent="-114300">
              <a:lnSpc>
                <a:spcPct val="100000"/>
              </a:lnSpc>
              <a:spcAft>
                <a:spcPts val="50"/>
              </a:spcAft>
              <a:buChar char="•"/>
              <a:tabLst>
                <a:tab pos="127000" algn="l"/>
              </a:tabLst>
            </a:pPr>
            <a:r>
              <a:rPr lang="en-GB" sz="900" b="1" dirty="0">
                <a:solidFill>
                  <a:srgbClr val="FFFFFF"/>
                </a:solidFill>
                <a:latin typeface="DIN 2014"/>
                <a:cs typeface="DIN 2014"/>
              </a:rPr>
              <a:t>120</a:t>
            </a:r>
            <a:r>
              <a:rPr lang="en-GB" sz="900" dirty="0">
                <a:solidFill>
                  <a:srgbClr val="FFFFFF"/>
                </a:solidFill>
                <a:latin typeface="DIN 2014"/>
                <a:cs typeface="DIN 2014"/>
              </a:rPr>
              <a:t> new jobs created for local people - </a:t>
            </a:r>
            <a:r>
              <a:rPr lang="en-GB" sz="900" b="1" dirty="0">
                <a:solidFill>
                  <a:srgbClr val="FFFFFF"/>
                </a:solidFill>
                <a:latin typeface="DIN 2014"/>
                <a:cs typeface="DIN 2014"/>
              </a:rPr>
              <a:t>49% </a:t>
            </a:r>
            <a:r>
              <a:rPr lang="en-GB" sz="900" dirty="0">
                <a:solidFill>
                  <a:srgbClr val="FFFFFF"/>
                </a:solidFill>
                <a:latin typeface="DIN 2014"/>
                <a:cs typeface="DIN 2014"/>
              </a:rPr>
              <a:t>local labour </a:t>
            </a:r>
          </a:p>
          <a:p>
            <a:pPr marL="127000" indent="-114300">
              <a:lnSpc>
                <a:spcPct val="100000"/>
              </a:lnSpc>
              <a:spcAft>
                <a:spcPts val="50"/>
              </a:spcAft>
              <a:buChar char="•"/>
              <a:tabLst>
                <a:tab pos="127000" algn="l"/>
              </a:tabLst>
            </a:pPr>
            <a:r>
              <a:rPr lang="en-GB" sz="900" b="1" dirty="0">
                <a:solidFill>
                  <a:srgbClr val="FFFFFF"/>
                </a:solidFill>
                <a:latin typeface="DIN 2014"/>
                <a:cs typeface="DIN 2014"/>
              </a:rPr>
              <a:t>2</a:t>
            </a:r>
            <a:r>
              <a:rPr lang="en-GB" sz="900" dirty="0">
                <a:solidFill>
                  <a:srgbClr val="FFFFFF"/>
                </a:solidFill>
                <a:latin typeface="DIN 2014"/>
                <a:cs typeface="DIN 2014"/>
              </a:rPr>
              <a:t> graduate position created (direct employ) / </a:t>
            </a:r>
            <a:r>
              <a:rPr lang="en-GB" sz="900" b="1" dirty="0">
                <a:solidFill>
                  <a:srgbClr val="FFFFFF"/>
                </a:solidFill>
                <a:latin typeface="DIN 2014"/>
                <a:cs typeface="DIN 2014"/>
              </a:rPr>
              <a:t>7</a:t>
            </a:r>
            <a:r>
              <a:rPr lang="en-GB" sz="900" dirty="0">
                <a:solidFill>
                  <a:srgbClr val="FFFFFF"/>
                </a:solidFill>
                <a:latin typeface="DIN 2014"/>
                <a:cs typeface="DIN 2014"/>
              </a:rPr>
              <a:t> in total with supply chain</a:t>
            </a:r>
          </a:p>
          <a:p>
            <a:pPr marL="127000" indent="-114300">
              <a:lnSpc>
                <a:spcPct val="100000"/>
              </a:lnSpc>
              <a:spcAft>
                <a:spcPts val="50"/>
              </a:spcAft>
              <a:buChar char="•"/>
              <a:tabLst>
                <a:tab pos="127000" algn="l"/>
              </a:tabLst>
            </a:pPr>
            <a:r>
              <a:rPr lang="en-GB" sz="900" b="1" dirty="0">
                <a:solidFill>
                  <a:srgbClr val="FFFFFF"/>
                </a:solidFill>
                <a:latin typeface="DIN 2014"/>
                <a:cs typeface="DIN 2014"/>
              </a:rPr>
              <a:t>16 </a:t>
            </a:r>
            <a:r>
              <a:rPr lang="en-GB" sz="900" dirty="0">
                <a:solidFill>
                  <a:srgbClr val="FFFFFF"/>
                </a:solidFill>
                <a:latin typeface="DIN 2014"/>
                <a:cs typeface="DIN 2014"/>
              </a:rPr>
              <a:t>NEETs employed</a:t>
            </a:r>
          </a:p>
          <a:p>
            <a:pPr marL="127000" indent="-114300">
              <a:lnSpc>
                <a:spcPct val="100000"/>
              </a:lnSpc>
              <a:spcAft>
                <a:spcPts val="50"/>
              </a:spcAft>
              <a:buChar char="•"/>
              <a:tabLst>
                <a:tab pos="127000" algn="l"/>
              </a:tabLst>
            </a:pPr>
            <a:r>
              <a:rPr lang="en-GB" sz="900" b="1" dirty="0">
                <a:solidFill>
                  <a:srgbClr val="FFFFFF"/>
                </a:solidFill>
                <a:latin typeface="DIN 2014"/>
                <a:cs typeface="DIN 2014"/>
              </a:rPr>
              <a:t>622</a:t>
            </a:r>
            <a:r>
              <a:rPr lang="en-GB" sz="900" dirty="0">
                <a:solidFill>
                  <a:srgbClr val="FFFFFF"/>
                </a:solidFill>
                <a:latin typeface="DIN 2014"/>
                <a:cs typeface="DIN 2014"/>
              </a:rPr>
              <a:t> training weeks</a:t>
            </a:r>
          </a:p>
          <a:p>
            <a:pPr marL="127000" indent="-114300">
              <a:lnSpc>
                <a:spcPct val="100000"/>
              </a:lnSpc>
              <a:spcAft>
                <a:spcPts val="50"/>
              </a:spcAft>
              <a:buChar char="•"/>
              <a:tabLst>
                <a:tab pos="127000" algn="l"/>
              </a:tabLst>
            </a:pPr>
            <a:r>
              <a:rPr lang="en-GB" sz="900" b="1" dirty="0">
                <a:solidFill>
                  <a:srgbClr val="FFFFFF"/>
                </a:solidFill>
                <a:latin typeface="DIN 2014"/>
                <a:cs typeface="DIN 2014"/>
              </a:rPr>
              <a:t>706</a:t>
            </a:r>
            <a:r>
              <a:rPr lang="en-GB" sz="900" dirty="0">
                <a:solidFill>
                  <a:srgbClr val="FFFFFF"/>
                </a:solidFill>
                <a:latin typeface="DIN 2014"/>
                <a:cs typeface="DIN 2014"/>
              </a:rPr>
              <a:t> apprentice weeks - </a:t>
            </a:r>
            <a:r>
              <a:rPr lang="en-GB" sz="900" b="1" dirty="0">
                <a:solidFill>
                  <a:srgbClr val="FFFFFF"/>
                </a:solidFill>
                <a:latin typeface="DIN 2014"/>
                <a:cs typeface="DIN 2014"/>
              </a:rPr>
              <a:t>52</a:t>
            </a:r>
            <a:r>
              <a:rPr lang="en-GB" sz="900" dirty="0">
                <a:solidFill>
                  <a:srgbClr val="FFFFFF"/>
                </a:solidFill>
                <a:latin typeface="DIN 2014"/>
                <a:cs typeface="DIN 2014"/>
              </a:rPr>
              <a:t> Apprentices </a:t>
            </a:r>
          </a:p>
          <a:p>
            <a:pPr marL="127000" indent="-114300">
              <a:lnSpc>
                <a:spcPct val="100000"/>
              </a:lnSpc>
              <a:spcAft>
                <a:spcPts val="50"/>
              </a:spcAft>
              <a:buChar char="•"/>
              <a:tabLst>
                <a:tab pos="127000" algn="l"/>
              </a:tabLst>
            </a:pPr>
            <a:r>
              <a:rPr lang="en-GB" sz="900" b="1" dirty="0">
                <a:solidFill>
                  <a:srgbClr val="FFFFFF"/>
                </a:solidFill>
                <a:latin typeface="DIN 2014"/>
                <a:cs typeface="DIN 2014"/>
              </a:rPr>
              <a:t>2,768 </a:t>
            </a:r>
            <a:r>
              <a:rPr lang="en-GB" sz="900" dirty="0">
                <a:solidFill>
                  <a:srgbClr val="FFFFFF"/>
                </a:solidFill>
                <a:latin typeface="DIN 2014"/>
                <a:cs typeface="DIN 2014"/>
              </a:rPr>
              <a:t>hours careers support</a:t>
            </a:r>
          </a:p>
          <a:p>
            <a:pPr marL="127000" indent="-114300">
              <a:lnSpc>
                <a:spcPct val="100000"/>
              </a:lnSpc>
              <a:spcAft>
                <a:spcPts val="50"/>
              </a:spcAft>
              <a:buChar char="•"/>
              <a:tabLst>
                <a:tab pos="127000" algn="l"/>
              </a:tabLst>
            </a:pPr>
            <a:r>
              <a:rPr lang="en-GB" sz="900" b="1" dirty="0">
                <a:solidFill>
                  <a:srgbClr val="FFFFFF"/>
                </a:solidFill>
                <a:latin typeface="DIN 2014"/>
                <a:cs typeface="DIN 2014"/>
              </a:rPr>
              <a:t>24</a:t>
            </a:r>
            <a:r>
              <a:rPr lang="en-GB" sz="900" dirty="0">
                <a:solidFill>
                  <a:srgbClr val="FFFFFF"/>
                </a:solidFill>
                <a:latin typeface="DIN 2014"/>
                <a:cs typeface="DIN 2014"/>
              </a:rPr>
              <a:t> Build Salford employment course beneficiaries</a:t>
            </a:r>
          </a:p>
          <a:p>
            <a:pPr marL="127000" indent="-114300">
              <a:lnSpc>
                <a:spcPct val="100000"/>
              </a:lnSpc>
              <a:spcAft>
                <a:spcPts val="50"/>
              </a:spcAft>
              <a:buChar char="•"/>
              <a:tabLst>
                <a:tab pos="127000" algn="l"/>
              </a:tabLst>
            </a:pPr>
            <a:r>
              <a:rPr lang="en-GB" sz="900" b="1" dirty="0">
                <a:solidFill>
                  <a:srgbClr val="FFFFFF"/>
                </a:solidFill>
                <a:latin typeface="DIN 2014"/>
                <a:cs typeface="DIN 2014"/>
              </a:rPr>
              <a:t>106</a:t>
            </a:r>
            <a:r>
              <a:rPr lang="en-GB" sz="900" dirty="0">
                <a:solidFill>
                  <a:srgbClr val="FFFFFF"/>
                </a:solidFill>
                <a:latin typeface="DIN 2014"/>
                <a:cs typeface="DIN 2014"/>
              </a:rPr>
              <a:t> weeks paid work experience</a:t>
            </a:r>
          </a:p>
        </p:txBody>
      </p:sp>
      <p:sp>
        <p:nvSpPr>
          <p:cNvPr id="6" name="object 6"/>
          <p:cNvSpPr txBox="1"/>
          <p:nvPr/>
        </p:nvSpPr>
        <p:spPr>
          <a:xfrm>
            <a:off x="557897" y="3819169"/>
            <a:ext cx="1924953" cy="1296509"/>
          </a:xfrm>
          <a:prstGeom prst="rect">
            <a:avLst/>
          </a:prstGeom>
          <a:solidFill>
            <a:srgbClr val="F2B828"/>
          </a:solidFill>
          <a:ln w="6350">
            <a:noFill/>
          </a:ln>
        </p:spPr>
        <p:txBody>
          <a:bodyPr vert="horz" wrap="square" lIns="0" tIns="49530" rIns="0" bIns="0" rtlCol="0">
            <a:spAutoFit/>
          </a:bodyPr>
          <a:lstStyle/>
          <a:p>
            <a:pPr marL="74930">
              <a:lnSpc>
                <a:spcPct val="100000"/>
              </a:lnSpc>
              <a:spcBef>
                <a:spcPts val="390"/>
              </a:spcBef>
            </a:pPr>
            <a:r>
              <a:rPr sz="900" dirty="0">
                <a:solidFill>
                  <a:srgbClr val="FFFFFF"/>
                </a:solidFill>
                <a:latin typeface="DIN 2014"/>
                <a:cs typeface="DIN 2014"/>
              </a:rPr>
              <a:t>KEY INFORM</a:t>
            </a:r>
            <a:r>
              <a:rPr sz="900" spc="-30" dirty="0">
                <a:solidFill>
                  <a:srgbClr val="FFFFFF"/>
                </a:solidFill>
                <a:latin typeface="DIN 2014"/>
                <a:cs typeface="DIN 2014"/>
              </a:rPr>
              <a:t>A</a:t>
            </a:r>
            <a:r>
              <a:rPr sz="900" dirty="0">
                <a:solidFill>
                  <a:srgbClr val="FFFFFF"/>
                </a:solidFill>
                <a:latin typeface="DIN 2014"/>
                <a:cs typeface="DIN 2014"/>
              </a:rPr>
              <a:t>TION:</a:t>
            </a:r>
            <a:endParaRPr sz="900" dirty="0">
              <a:latin typeface="DIN 2014"/>
              <a:cs typeface="DIN 2014"/>
            </a:endParaRPr>
          </a:p>
          <a:p>
            <a:pPr marL="74930">
              <a:lnSpc>
                <a:spcPct val="100000"/>
              </a:lnSpc>
            </a:pPr>
            <a:r>
              <a:rPr sz="900" dirty="0">
                <a:solidFill>
                  <a:srgbClr val="FFFFFF"/>
                </a:solidFill>
                <a:latin typeface="DIN 2014"/>
                <a:cs typeface="DIN 2014"/>
              </a:rPr>
              <a:t>CLIENT:</a:t>
            </a:r>
            <a:r>
              <a:rPr sz="900" spc="-45" dirty="0">
                <a:solidFill>
                  <a:srgbClr val="FFFFFF"/>
                </a:solidFill>
                <a:latin typeface="DIN 2014"/>
                <a:cs typeface="DIN 2014"/>
              </a:rPr>
              <a:t> </a:t>
            </a:r>
            <a:r>
              <a:rPr lang="en-GB" sz="900" b="1" dirty="0">
                <a:solidFill>
                  <a:srgbClr val="FFFFFF"/>
                </a:solidFill>
                <a:latin typeface="DIN 2014 Bold"/>
                <a:cs typeface="DIN 2014 Bold"/>
              </a:rPr>
              <a:t>University of Salford</a:t>
            </a:r>
            <a:endParaRPr sz="900" dirty="0">
              <a:latin typeface="DIN 2014 Bold"/>
              <a:cs typeface="DIN 2014 Bold"/>
            </a:endParaRPr>
          </a:p>
          <a:p>
            <a:pPr marL="74930" marR="110489">
              <a:lnSpc>
                <a:spcPct val="100000"/>
              </a:lnSpc>
            </a:pPr>
            <a:r>
              <a:rPr sz="900" spc="-10" dirty="0">
                <a:solidFill>
                  <a:srgbClr val="FFFFFF"/>
                </a:solidFill>
                <a:latin typeface="DIN 2014"/>
                <a:cs typeface="DIN 2014"/>
              </a:rPr>
              <a:t>LOCATION:</a:t>
            </a:r>
            <a:r>
              <a:rPr sz="900" spc="-5" dirty="0">
                <a:solidFill>
                  <a:srgbClr val="FFFFFF"/>
                </a:solidFill>
                <a:latin typeface="DIN 2014"/>
                <a:cs typeface="DIN 2014"/>
              </a:rPr>
              <a:t> </a:t>
            </a:r>
            <a:r>
              <a:rPr lang="en-GB" sz="900" b="1" dirty="0">
                <a:solidFill>
                  <a:srgbClr val="FFFFFF"/>
                </a:solidFill>
                <a:latin typeface="DIN 2014 Bold"/>
                <a:cs typeface="DIN 2014 Bold"/>
              </a:rPr>
              <a:t>Salford</a:t>
            </a:r>
          </a:p>
          <a:p>
            <a:pPr marL="74930" marR="110489">
              <a:lnSpc>
                <a:spcPct val="100000"/>
              </a:lnSpc>
            </a:pPr>
            <a:r>
              <a:rPr sz="900" spc="-5" dirty="0">
                <a:solidFill>
                  <a:srgbClr val="FFFFFF"/>
                </a:solidFill>
                <a:latin typeface="DIN 2014"/>
                <a:cs typeface="DIN 2014"/>
              </a:rPr>
              <a:t>CONSTRUCTION</a:t>
            </a:r>
            <a:r>
              <a:rPr sz="900" spc="-15" dirty="0">
                <a:solidFill>
                  <a:srgbClr val="FFFFFF"/>
                </a:solidFill>
                <a:latin typeface="DIN 2014"/>
                <a:cs typeface="DIN 2014"/>
              </a:rPr>
              <a:t> </a:t>
            </a:r>
            <a:r>
              <a:rPr sz="900" spc="-5" dirty="0">
                <a:solidFill>
                  <a:srgbClr val="FFFFFF"/>
                </a:solidFill>
                <a:latin typeface="DIN 2014"/>
                <a:cs typeface="DIN 2014"/>
              </a:rPr>
              <a:t>VALUE:</a:t>
            </a:r>
            <a:r>
              <a:rPr sz="900" spc="-15" dirty="0">
                <a:solidFill>
                  <a:srgbClr val="FFFFFF"/>
                </a:solidFill>
                <a:latin typeface="DIN 2014"/>
                <a:cs typeface="DIN 2014"/>
              </a:rPr>
              <a:t> </a:t>
            </a:r>
            <a:r>
              <a:rPr lang="en-GB" sz="900" b="1" dirty="0">
                <a:solidFill>
                  <a:srgbClr val="FFFFFF"/>
                </a:solidFill>
                <a:latin typeface="DIN 2014 Bold"/>
                <a:cs typeface="DIN 2014 Bold"/>
              </a:rPr>
              <a:t>£49.5m</a:t>
            </a:r>
          </a:p>
          <a:p>
            <a:pPr marL="74930" marR="110489">
              <a:lnSpc>
                <a:spcPct val="100000"/>
              </a:lnSpc>
            </a:pPr>
            <a:r>
              <a:rPr sz="900" dirty="0">
                <a:solidFill>
                  <a:srgbClr val="FFFFFF"/>
                </a:solidFill>
                <a:latin typeface="DIN 2014"/>
                <a:cs typeface="DIN 2014"/>
              </a:rPr>
              <a:t>CONTRACTOR:</a:t>
            </a:r>
            <a:r>
              <a:rPr sz="900" spc="-5" dirty="0">
                <a:solidFill>
                  <a:srgbClr val="FFFFFF"/>
                </a:solidFill>
                <a:latin typeface="DIN 2014"/>
                <a:cs typeface="DIN 2014"/>
              </a:rPr>
              <a:t> </a:t>
            </a:r>
            <a:r>
              <a:rPr lang="en-GB" sz="900" b="1" dirty="0">
                <a:solidFill>
                  <a:srgbClr val="FFFFFF"/>
                </a:solidFill>
                <a:latin typeface="DIN 2014 Bold"/>
                <a:cs typeface="DIN 2014 Bold"/>
              </a:rPr>
              <a:t>Morgan Sindall</a:t>
            </a:r>
            <a:endParaRPr sz="900" dirty="0">
              <a:latin typeface="DIN 2014 Bold"/>
              <a:cs typeface="DIN 2014 Bold"/>
            </a:endParaRPr>
          </a:p>
          <a:p>
            <a:pPr marL="74930">
              <a:lnSpc>
                <a:spcPct val="100000"/>
              </a:lnSpc>
            </a:pPr>
            <a:r>
              <a:rPr sz="900" spc="-15" dirty="0">
                <a:solidFill>
                  <a:srgbClr val="FFFFFF"/>
                </a:solidFill>
                <a:latin typeface="DIN 2014"/>
                <a:cs typeface="DIN 2014"/>
              </a:rPr>
              <a:t>START</a:t>
            </a:r>
            <a:r>
              <a:rPr sz="900" spc="-10" dirty="0">
                <a:solidFill>
                  <a:srgbClr val="FFFFFF"/>
                </a:solidFill>
                <a:latin typeface="DIN 2014"/>
                <a:cs typeface="DIN 2014"/>
              </a:rPr>
              <a:t> </a:t>
            </a:r>
            <a:r>
              <a:rPr sz="900" dirty="0">
                <a:solidFill>
                  <a:srgbClr val="FFFFFF"/>
                </a:solidFill>
                <a:latin typeface="DIN 2014"/>
                <a:cs typeface="DIN 2014"/>
              </a:rPr>
              <a:t>-</a:t>
            </a:r>
            <a:r>
              <a:rPr sz="900" spc="-10" dirty="0">
                <a:solidFill>
                  <a:srgbClr val="FFFFFF"/>
                </a:solidFill>
                <a:latin typeface="DIN 2014"/>
                <a:cs typeface="DIN 2014"/>
              </a:rPr>
              <a:t> </a:t>
            </a:r>
            <a:r>
              <a:rPr sz="900" dirty="0">
                <a:solidFill>
                  <a:srgbClr val="FFFFFF"/>
                </a:solidFill>
                <a:latin typeface="DIN 2014"/>
                <a:cs typeface="DIN 2014"/>
              </a:rPr>
              <a:t>FINISH</a:t>
            </a:r>
            <a:r>
              <a:rPr sz="900" spc="-5" dirty="0">
                <a:solidFill>
                  <a:srgbClr val="FFFFFF"/>
                </a:solidFill>
                <a:latin typeface="DIN 2014"/>
                <a:cs typeface="DIN 2014"/>
              </a:rPr>
              <a:t> </a:t>
            </a:r>
            <a:r>
              <a:rPr sz="900" spc="-10" dirty="0">
                <a:solidFill>
                  <a:srgbClr val="FFFFFF"/>
                </a:solidFill>
                <a:latin typeface="DIN 2014"/>
                <a:cs typeface="DIN 2014"/>
              </a:rPr>
              <a:t>DATE: </a:t>
            </a:r>
            <a:r>
              <a:rPr lang="en-GB" sz="900" b="1" dirty="0">
                <a:solidFill>
                  <a:srgbClr val="FFFFFF"/>
                </a:solidFill>
                <a:latin typeface="DIN 2014 Bold"/>
                <a:cs typeface="DIN 2014 Bold"/>
              </a:rPr>
              <a:t>June 20 – July 22</a:t>
            </a:r>
            <a:endParaRPr sz="900" dirty="0">
              <a:latin typeface="DIN 2014 Bold"/>
              <a:cs typeface="DIN 2014 Bold"/>
            </a:endParaRPr>
          </a:p>
          <a:p>
            <a:pPr marL="74930">
              <a:lnSpc>
                <a:spcPct val="100000"/>
              </a:lnSpc>
            </a:pPr>
            <a:r>
              <a:rPr sz="900" dirty="0">
                <a:solidFill>
                  <a:srgbClr val="FFFFFF"/>
                </a:solidFill>
                <a:latin typeface="DIN 2014"/>
                <a:cs typeface="DIN 2014"/>
              </a:rPr>
              <a:t>SECTOR:</a:t>
            </a:r>
            <a:r>
              <a:rPr sz="900" spc="-30" dirty="0">
                <a:solidFill>
                  <a:srgbClr val="FFFFFF"/>
                </a:solidFill>
                <a:latin typeface="DIN 2014"/>
                <a:cs typeface="DIN 2014"/>
              </a:rPr>
              <a:t> </a:t>
            </a:r>
            <a:r>
              <a:rPr lang="en-GB" sz="900" b="1" spc="-30" dirty="0">
                <a:solidFill>
                  <a:srgbClr val="FFFFFF"/>
                </a:solidFill>
                <a:latin typeface="DIN 2014"/>
                <a:cs typeface="DIN 2014"/>
              </a:rPr>
              <a:t>Higher</a:t>
            </a:r>
            <a:r>
              <a:rPr lang="en-GB" sz="900" spc="-30" dirty="0">
                <a:solidFill>
                  <a:srgbClr val="FFFFFF"/>
                </a:solidFill>
                <a:latin typeface="DIN 2014"/>
                <a:cs typeface="DIN 2014"/>
              </a:rPr>
              <a:t> </a:t>
            </a:r>
            <a:r>
              <a:rPr lang="en-GB" sz="900" b="1" dirty="0">
                <a:solidFill>
                  <a:srgbClr val="FFFFFF"/>
                </a:solidFill>
                <a:latin typeface="DIN 2014 Bold"/>
                <a:cs typeface="DIN 2014 Bold"/>
              </a:rPr>
              <a:t>Education</a:t>
            </a:r>
            <a:endParaRPr sz="900" dirty="0">
              <a:latin typeface="DIN 2014 Bold"/>
              <a:cs typeface="DIN 2014 Bold"/>
            </a:endParaRPr>
          </a:p>
          <a:p>
            <a:pPr marL="74930">
              <a:lnSpc>
                <a:spcPct val="100000"/>
              </a:lnSpc>
            </a:pPr>
            <a:r>
              <a:rPr sz="900" dirty="0">
                <a:solidFill>
                  <a:srgbClr val="FFFFFF"/>
                </a:solidFill>
                <a:latin typeface="DIN 2014"/>
                <a:cs typeface="DIN 2014"/>
              </a:rPr>
              <a:t>FORM</a:t>
            </a:r>
            <a:r>
              <a:rPr sz="900" spc="-20" dirty="0">
                <a:solidFill>
                  <a:srgbClr val="FFFFFF"/>
                </a:solidFill>
                <a:latin typeface="DIN 2014"/>
                <a:cs typeface="DIN 2014"/>
              </a:rPr>
              <a:t> </a:t>
            </a:r>
            <a:r>
              <a:rPr sz="900" dirty="0">
                <a:solidFill>
                  <a:srgbClr val="FFFFFF"/>
                </a:solidFill>
                <a:latin typeface="DIN 2014"/>
                <a:cs typeface="DIN 2014"/>
              </a:rPr>
              <a:t>OF</a:t>
            </a:r>
            <a:r>
              <a:rPr sz="900" spc="-15" dirty="0">
                <a:solidFill>
                  <a:srgbClr val="FFFFFF"/>
                </a:solidFill>
                <a:latin typeface="DIN 2014"/>
                <a:cs typeface="DIN 2014"/>
              </a:rPr>
              <a:t> </a:t>
            </a:r>
            <a:r>
              <a:rPr sz="900" dirty="0">
                <a:solidFill>
                  <a:srgbClr val="FFFFFF"/>
                </a:solidFill>
                <a:latin typeface="DIN 2014"/>
                <a:cs typeface="DIN 2014"/>
              </a:rPr>
              <a:t>CONTRACT:</a:t>
            </a:r>
            <a:r>
              <a:rPr sz="900" spc="-20" dirty="0">
                <a:solidFill>
                  <a:srgbClr val="FFFFFF"/>
                </a:solidFill>
                <a:latin typeface="DIN 2014"/>
                <a:cs typeface="DIN 2014"/>
              </a:rPr>
              <a:t> </a:t>
            </a:r>
            <a:r>
              <a:rPr lang="en-GB" sz="900" b="1" dirty="0">
                <a:solidFill>
                  <a:srgbClr val="FFFFFF"/>
                </a:solidFill>
                <a:latin typeface="DIN 2014 Bold"/>
                <a:cs typeface="DIN 2014 Bold"/>
              </a:rPr>
              <a:t>NEC 4 Option A </a:t>
            </a:r>
          </a:p>
          <a:p>
            <a:pPr marL="74930">
              <a:lnSpc>
                <a:spcPct val="100000"/>
              </a:lnSpc>
            </a:pPr>
            <a:r>
              <a:rPr lang="en-GB" sz="900" spc="-5" dirty="0">
                <a:solidFill>
                  <a:srgbClr val="FFFFFF"/>
                </a:solidFill>
                <a:latin typeface="DIN 2014"/>
                <a:cs typeface="DIN 2014"/>
              </a:rPr>
              <a:t>DELIVERY</a:t>
            </a:r>
            <a:r>
              <a:rPr lang="en-GB" sz="900" spc="-15" dirty="0">
                <a:solidFill>
                  <a:srgbClr val="FFFFFF"/>
                </a:solidFill>
                <a:latin typeface="DIN 2014"/>
                <a:cs typeface="DIN 2014"/>
              </a:rPr>
              <a:t> </a:t>
            </a:r>
            <a:r>
              <a:rPr lang="en-GB" sz="900" dirty="0">
                <a:solidFill>
                  <a:srgbClr val="FFFFFF"/>
                </a:solidFill>
                <a:latin typeface="DIN 2014"/>
                <a:cs typeface="DIN 2014"/>
              </a:rPr>
              <a:t>TYPE:</a:t>
            </a:r>
            <a:r>
              <a:rPr lang="en-GB" sz="900" spc="-15" dirty="0">
                <a:solidFill>
                  <a:srgbClr val="FFFFFF"/>
                </a:solidFill>
                <a:latin typeface="DIN 2014"/>
                <a:cs typeface="DIN 2014"/>
              </a:rPr>
              <a:t> </a:t>
            </a:r>
            <a:r>
              <a:rPr lang="en-GB" sz="900" b="1" dirty="0">
                <a:solidFill>
                  <a:srgbClr val="FFFFFF"/>
                </a:solidFill>
                <a:latin typeface="DIN 2014 Bold"/>
                <a:cs typeface="DIN 2014 Bold"/>
              </a:rPr>
              <a:t>Two Stage</a:t>
            </a:r>
            <a:endParaRPr lang="en-GB" sz="900" dirty="0">
              <a:latin typeface="DIN 2014 Bold"/>
              <a:cs typeface="DIN 2014 Bold"/>
            </a:endParaRPr>
          </a:p>
        </p:txBody>
      </p:sp>
      <p:sp>
        <p:nvSpPr>
          <p:cNvPr id="10" name="object 10"/>
          <p:cNvSpPr/>
          <p:nvPr/>
        </p:nvSpPr>
        <p:spPr>
          <a:xfrm>
            <a:off x="0" y="10180815"/>
            <a:ext cx="7560309" cy="367665"/>
          </a:xfrm>
          <a:custGeom>
            <a:avLst/>
            <a:gdLst/>
            <a:ahLst/>
            <a:cxnLst/>
            <a:rect l="l" t="t" r="r" b="b"/>
            <a:pathLst>
              <a:path w="7560309" h="367665">
                <a:moveTo>
                  <a:pt x="7559992" y="0"/>
                </a:moveTo>
                <a:lnTo>
                  <a:pt x="0" y="0"/>
                </a:lnTo>
                <a:lnTo>
                  <a:pt x="0" y="367195"/>
                </a:lnTo>
                <a:lnTo>
                  <a:pt x="7559992" y="367195"/>
                </a:lnTo>
                <a:lnTo>
                  <a:pt x="7559992" y="0"/>
                </a:lnTo>
                <a:close/>
              </a:path>
            </a:pathLst>
          </a:custGeom>
          <a:solidFill>
            <a:srgbClr val="C0D242"/>
          </a:solidFill>
        </p:spPr>
        <p:txBody>
          <a:bodyPr wrap="square" lIns="0" tIns="0" rIns="0" bIns="0" rtlCol="0"/>
          <a:lstStyle/>
          <a:p>
            <a:endParaRPr/>
          </a:p>
        </p:txBody>
      </p:sp>
      <p:sp>
        <p:nvSpPr>
          <p:cNvPr id="17" name="Rectangle 16">
            <a:extLst>
              <a:ext uri="{FF2B5EF4-FFF2-40B4-BE49-F238E27FC236}">
                <a16:creationId xmlns:a16="http://schemas.microsoft.com/office/drawing/2014/main" id="{34E5A25E-9124-4796-923A-FF58007DF7DE}"/>
              </a:ext>
            </a:extLst>
          </p:cNvPr>
          <p:cNvSpPr/>
          <p:nvPr/>
        </p:nvSpPr>
        <p:spPr>
          <a:xfrm>
            <a:off x="0" y="189876"/>
            <a:ext cx="7556500" cy="1195044"/>
          </a:xfrm>
          <a:prstGeom prst="rect">
            <a:avLst/>
          </a:prstGeom>
          <a:solidFill>
            <a:srgbClr val="F2B828">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Rectangle 17">
            <a:extLst>
              <a:ext uri="{FF2B5EF4-FFF2-40B4-BE49-F238E27FC236}">
                <a16:creationId xmlns:a16="http://schemas.microsoft.com/office/drawing/2014/main" id="{9433B40C-9093-40E2-8E78-9FB2143E7D8C}"/>
              </a:ext>
            </a:extLst>
          </p:cNvPr>
          <p:cNvSpPr/>
          <p:nvPr/>
        </p:nvSpPr>
        <p:spPr>
          <a:xfrm>
            <a:off x="457200" y="0"/>
            <a:ext cx="2113915" cy="1384920"/>
          </a:xfrm>
          <a:prstGeom prst="rect">
            <a:avLst/>
          </a:prstGeom>
          <a:solidFill>
            <a:srgbClr val="F2B82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9" name="Group 18">
            <a:extLst>
              <a:ext uri="{FF2B5EF4-FFF2-40B4-BE49-F238E27FC236}">
                <a16:creationId xmlns:a16="http://schemas.microsoft.com/office/drawing/2014/main" id="{CA5E3F77-C698-4A89-AF8F-1747FC9F66FA}"/>
              </a:ext>
            </a:extLst>
          </p:cNvPr>
          <p:cNvGrpSpPr/>
          <p:nvPr/>
        </p:nvGrpSpPr>
        <p:grpSpPr>
          <a:xfrm>
            <a:off x="615449" y="680414"/>
            <a:ext cx="1790261" cy="271780"/>
            <a:chOff x="615449" y="680414"/>
            <a:chExt cx="1790261" cy="271780"/>
          </a:xfrm>
        </p:grpSpPr>
        <p:grpSp>
          <p:nvGrpSpPr>
            <p:cNvPr id="20" name="object 5">
              <a:extLst>
                <a:ext uri="{FF2B5EF4-FFF2-40B4-BE49-F238E27FC236}">
                  <a16:creationId xmlns:a16="http://schemas.microsoft.com/office/drawing/2014/main" id="{33909840-D892-4137-AEE7-83F2920A3D43}"/>
                </a:ext>
              </a:extLst>
            </p:cNvPr>
            <p:cNvGrpSpPr/>
            <p:nvPr/>
          </p:nvGrpSpPr>
          <p:grpSpPr>
            <a:xfrm>
              <a:off x="941191" y="680414"/>
              <a:ext cx="1099820" cy="271780"/>
              <a:chOff x="941191" y="680414"/>
              <a:chExt cx="1099820" cy="271780"/>
            </a:xfrm>
          </p:grpSpPr>
          <p:pic>
            <p:nvPicPr>
              <p:cNvPr id="28" name="object 6">
                <a:extLst>
                  <a:ext uri="{FF2B5EF4-FFF2-40B4-BE49-F238E27FC236}">
                    <a16:creationId xmlns:a16="http://schemas.microsoft.com/office/drawing/2014/main" id="{3470AE3C-EAA1-4800-A424-69B6A7804062}"/>
                  </a:ext>
                </a:extLst>
              </p:cNvPr>
              <p:cNvPicPr/>
              <p:nvPr/>
            </p:nvPicPr>
            <p:blipFill>
              <a:blip r:embed="rId2" cstate="print"/>
              <a:stretch>
                <a:fillRect/>
              </a:stretch>
            </p:blipFill>
            <p:spPr>
              <a:xfrm>
                <a:off x="941205" y="681908"/>
                <a:ext cx="86067" cy="114439"/>
              </a:xfrm>
              <a:prstGeom prst="rect">
                <a:avLst/>
              </a:prstGeom>
            </p:spPr>
          </p:pic>
          <p:pic>
            <p:nvPicPr>
              <p:cNvPr id="29" name="object 7">
                <a:extLst>
                  <a:ext uri="{FF2B5EF4-FFF2-40B4-BE49-F238E27FC236}">
                    <a16:creationId xmlns:a16="http://schemas.microsoft.com/office/drawing/2014/main" id="{922230A3-E3EA-4E5B-B63E-E02CEC18B97C}"/>
                  </a:ext>
                </a:extLst>
              </p:cNvPr>
              <p:cNvPicPr/>
              <p:nvPr/>
            </p:nvPicPr>
            <p:blipFill>
              <a:blip r:embed="rId3" cstate="print"/>
              <a:stretch>
                <a:fillRect/>
              </a:stretch>
            </p:blipFill>
            <p:spPr>
              <a:xfrm>
                <a:off x="1046445" y="680421"/>
                <a:ext cx="382280" cy="117411"/>
              </a:xfrm>
              <a:prstGeom prst="rect">
                <a:avLst/>
              </a:prstGeom>
            </p:spPr>
          </p:pic>
          <p:pic>
            <p:nvPicPr>
              <p:cNvPr id="30" name="object 8">
                <a:extLst>
                  <a:ext uri="{FF2B5EF4-FFF2-40B4-BE49-F238E27FC236}">
                    <a16:creationId xmlns:a16="http://schemas.microsoft.com/office/drawing/2014/main" id="{FA59AC2D-C2AD-419A-B671-86AA18896939}"/>
                  </a:ext>
                </a:extLst>
              </p:cNvPr>
              <p:cNvPicPr/>
              <p:nvPr/>
            </p:nvPicPr>
            <p:blipFill>
              <a:blip r:embed="rId4" cstate="print"/>
              <a:stretch>
                <a:fillRect/>
              </a:stretch>
            </p:blipFill>
            <p:spPr>
              <a:xfrm>
                <a:off x="941191" y="834494"/>
                <a:ext cx="178735" cy="117094"/>
              </a:xfrm>
              <a:prstGeom prst="rect">
                <a:avLst/>
              </a:prstGeom>
            </p:spPr>
          </p:pic>
          <p:pic>
            <p:nvPicPr>
              <p:cNvPr id="31" name="object 9">
                <a:extLst>
                  <a:ext uri="{FF2B5EF4-FFF2-40B4-BE49-F238E27FC236}">
                    <a16:creationId xmlns:a16="http://schemas.microsoft.com/office/drawing/2014/main" id="{A231F022-A2B4-464D-AB5B-788B0A534E62}"/>
                  </a:ext>
                </a:extLst>
              </p:cNvPr>
              <p:cNvPicPr/>
              <p:nvPr/>
            </p:nvPicPr>
            <p:blipFill>
              <a:blip r:embed="rId5" cstate="print"/>
              <a:stretch>
                <a:fillRect/>
              </a:stretch>
            </p:blipFill>
            <p:spPr>
              <a:xfrm>
                <a:off x="1142258" y="835827"/>
                <a:ext cx="77622" cy="114439"/>
              </a:xfrm>
              <a:prstGeom prst="rect">
                <a:avLst/>
              </a:prstGeom>
            </p:spPr>
          </p:pic>
          <p:pic>
            <p:nvPicPr>
              <p:cNvPr id="32" name="object 10">
                <a:extLst>
                  <a:ext uri="{FF2B5EF4-FFF2-40B4-BE49-F238E27FC236}">
                    <a16:creationId xmlns:a16="http://schemas.microsoft.com/office/drawing/2014/main" id="{8F1F423A-79F1-4EA0-8ECC-39BF9F902A16}"/>
                  </a:ext>
                </a:extLst>
              </p:cNvPr>
              <p:cNvPicPr/>
              <p:nvPr/>
            </p:nvPicPr>
            <p:blipFill>
              <a:blip r:embed="rId6" cstate="print"/>
              <a:stretch>
                <a:fillRect/>
              </a:stretch>
            </p:blipFill>
            <p:spPr>
              <a:xfrm>
                <a:off x="1482716" y="680414"/>
                <a:ext cx="415598" cy="117411"/>
              </a:xfrm>
              <a:prstGeom prst="rect">
                <a:avLst/>
              </a:prstGeom>
            </p:spPr>
          </p:pic>
          <p:pic>
            <p:nvPicPr>
              <p:cNvPr id="33" name="object 11">
                <a:extLst>
                  <a:ext uri="{FF2B5EF4-FFF2-40B4-BE49-F238E27FC236}">
                    <a16:creationId xmlns:a16="http://schemas.microsoft.com/office/drawing/2014/main" id="{9104F5CC-50BE-48AA-BF0E-18AA3E9D9D73}"/>
                  </a:ext>
                </a:extLst>
              </p:cNvPr>
              <p:cNvPicPr/>
              <p:nvPr/>
            </p:nvPicPr>
            <p:blipFill>
              <a:blip r:embed="rId7" cstate="print"/>
              <a:stretch>
                <a:fillRect/>
              </a:stretch>
            </p:blipFill>
            <p:spPr>
              <a:xfrm>
                <a:off x="1241372" y="834501"/>
                <a:ext cx="367216" cy="117093"/>
              </a:xfrm>
              <a:prstGeom prst="rect">
                <a:avLst/>
              </a:prstGeom>
            </p:spPr>
          </p:pic>
          <p:pic>
            <p:nvPicPr>
              <p:cNvPr id="34" name="object 12">
                <a:extLst>
                  <a:ext uri="{FF2B5EF4-FFF2-40B4-BE49-F238E27FC236}">
                    <a16:creationId xmlns:a16="http://schemas.microsoft.com/office/drawing/2014/main" id="{C41414D1-AB35-4511-97D5-E2393DE2B28D}"/>
                  </a:ext>
                </a:extLst>
              </p:cNvPr>
              <p:cNvPicPr/>
              <p:nvPr/>
            </p:nvPicPr>
            <p:blipFill>
              <a:blip r:embed="rId8" cstate="print"/>
              <a:stretch>
                <a:fillRect/>
              </a:stretch>
            </p:blipFill>
            <p:spPr>
              <a:xfrm>
                <a:off x="1630912" y="834501"/>
                <a:ext cx="203069" cy="117081"/>
              </a:xfrm>
              <a:prstGeom prst="rect">
                <a:avLst/>
              </a:prstGeom>
            </p:spPr>
          </p:pic>
          <p:pic>
            <p:nvPicPr>
              <p:cNvPr id="35" name="object 13">
                <a:extLst>
                  <a:ext uri="{FF2B5EF4-FFF2-40B4-BE49-F238E27FC236}">
                    <a16:creationId xmlns:a16="http://schemas.microsoft.com/office/drawing/2014/main" id="{37E43961-4DFF-4536-B22A-439CCA9C90BC}"/>
                  </a:ext>
                </a:extLst>
              </p:cNvPr>
              <p:cNvPicPr/>
              <p:nvPr/>
            </p:nvPicPr>
            <p:blipFill>
              <a:blip r:embed="rId9" cstate="print"/>
              <a:stretch>
                <a:fillRect/>
              </a:stretch>
            </p:blipFill>
            <p:spPr>
              <a:xfrm>
                <a:off x="1857980" y="834494"/>
                <a:ext cx="82931" cy="117094"/>
              </a:xfrm>
              <a:prstGeom prst="rect">
                <a:avLst/>
              </a:prstGeom>
            </p:spPr>
          </p:pic>
          <p:pic>
            <p:nvPicPr>
              <p:cNvPr id="36" name="object 14">
                <a:extLst>
                  <a:ext uri="{FF2B5EF4-FFF2-40B4-BE49-F238E27FC236}">
                    <a16:creationId xmlns:a16="http://schemas.microsoft.com/office/drawing/2014/main" id="{EC1D97E5-A07E-4649-85DA-C56F39A83DF6}"/>
                  </a:ext>
                </a:extLst>
              </p:cNvPr>
              <p:cNvPicPr/>
              <p:nvPr/>
            </p:nvPicPr>
            <p:blipFill>
              <a:blip r:embed="rId10" cstate="print"/>
              <a:stretch>
                <a:fillRect/>
              </a:stretch>
            </p:blipFill>
            <p:spPr>
              <a:xfrm>
                <a:off x="1963250" y="835827"/>
                <a:ext cx="77622" cy="114439"/>
              </a:xfrm>
              <a:prstGeom prst="rect">
                <a:avLst/>
              </a:prstGeom>
            </p:spPr>
          </p:pic>
        </p:grpSp>
        <p:grpSp>
          <p:nvGrpSpPr>
            <p:cNvPr id="21" name="object 15">
              <a:extLst>
                <a:ext uri="{FF2B5EF4-FFF2-40B4-BE49-F238E27FC236}">
                  <a16:creationId xmlns:a16="http://schemas.microsoft.com/office/drawing/2014/main" id="{C7C375C5-BF5E-49A0-B593-CD13D49DF6BD}"/>
                </a:ext>
              </a:extLst>
            </p:cNvPr>
            <p:cNvGrpSpPr/>
            <p:nvPr/>
          </p:nvGrpSpPr>
          <p:grpSpPr>
            <a:xfrm>
              <a:off x="2110435" y="835825"/>
              <a:ext cx="295275" cy="116205"/>
              <a:chOff x="2110435" y="835825"/>
              <a:chExt cx="295275" cy="116205"/>
            </a:xfrm>
          </p:grpSpPr>
          <p:pic>
            <p:nvPicPr>
              <p:cNvPr id="25" name="object 16">
                <a:extLst>
                  <a:ext uri="{FF2B5EF4-FFF2-40B4-BE49-F238E27FC236}">
                    <a16:creationId xmlns:a16="http://schemas.microsoft.com/office/drawing/2014/main" id="{2A41280D-4884-42B0-B9FB-16893CAEF7F6}"/>
                  </a:ext>
                </a:extLst>
              </p:cNvPr>
              <p:cNvPicPr/>
              <p:nvPr/>
            </p:nvPicPr>
            <p:blipFill>
              <a:blip r:embed="rId11" cstate="print"/>
              <a:stretch>
                <a:fillRect/>
              </a:stretch>
            </p:blipFill>
            <p:spPr>
              <a:xfrm>
                <a:off x="2110435" y="835832"/>
                <a:ext cx="77622" cy="114427"/>
              </a:xfrm>
              <a:prstGeom prst="rect">
                <a:avLst/>
              </a:prstGeom>
            </p:spPr>
          </p:pic>
          <p:pic>
            <p:nvPicPr>
              <p:cNvPr id="26" name="object 17">
                <a:extLst>
                  <a:ext uri="{FF2B5EF4-FFF2-40B4-BE49-F238E27FC236}">
                    <a16:creationId xmlns:a16="http://schemas.microsoft.com/office/drawing/2014/main" id="{36F2C22B-D7A9-4F8F-99B2-DFD2B782D96D}"/>
                  </a:ext>
                </a:extLst>
              </p:cNvPr>
              <p:cNvPicPr/>
              <p:nvPr/>
            </p:nvPicPr>
            <p:blipFill>
              <a:blip r:embed="rId12" cstate="print"/>
              <a:stretch>
                <a:fillRect/>
              </a:stretch>
            </p:blipFill>
            <p:spPr>
              <a:xfrm>
                <a:off x="2216191" y="835827"/>
                <a:ext cx="82918" cy="115760"/>
              </a:xfrm>
              <a:prstGeom prst="rect">
                <a:avLst/>
              </a:prstGeom>
            </p:spPr>
          </p:pic>
          <p:pic>
            <p:nvPicPr>
              <p:cNvPr id="27" name="object 18">
                <a:extLst>
                  <a:ext uri="{FF2B5EF4-FFF2-40B4-BE49-F238E27FC236}">
                    <a16:creationId xmlns:a16="http://schemas.microsoft.com/office/drawing/2014/main" id="{1B87C193-49B7-4F02-98DC-BB3BFA49020A}"/>
                  </a:ext>
                </a:extLst>
              </p:cNvPr>
              <p:cNvPicPr/>
              <p:nvPr/>
            </p:nvPicPr>
            <p:blipFill>
              <a:blip r:embed="rId13" cstate="print"/>
              <a:stretch>
                <a:fillRect/>
              </a:stretch>
            </p:blipFill>
            <p:spPr>
              <a:xfrm>
                <a:off x="2327231" y="835825"/>
                <a:ext cx="78130" cy="114439"/>
              </a:xfrm>
              <a:prstGeom prst="rect">
                <a:avLst/>
              </a:prstGeom>
            </p:spPr>
          </p:pic>
        </p:grpSp>
        <p:grpSp>
          <p:nvGrpSpPr>
            <p:cNvPr id="22" name="object 19">
              <a:extLst>
                <a:ext uri="{FF2B5EF4-FFF2-40B4-BE49-F238E27FC236}">
                  <a16:creationId xmlns:a16="http://schemas.microsoft.com/office/drawing/2014/main" id="{D53F6675-324F-4C1E-A509-B1007285AF00}"/>
                </a:ext>
              </a:extLst>
            </p:cNvPr>
            <p:cNvGrpSpPr/>
            <p:nvPr/>
          </p:nvGrpSpPr>
          <p:grpSpPr>
            <a:xfrm>
              <a:off x="615449" y="681982"/>
              <a:ext cx="269240" cy="269240"/>
              <a:chOff x="615449" y="681982"/>
              <a:chExt cx="269240" cy="269240"/>
            </a:xfrm>
          </p:grpSpPr>
          <p:sp>
            <p:nvSpPr>
              <p:cNvPr id="23" name="object 20">
                <a:extLst>
                  <a:ext uri="{FF2B5EF4-FFF2-40B4-BE49-F238E27FC236}">
                    <a16:creationId xmlns:a16="http://schemas.microsoft.com/office/drawing/2014/main" id="{71673BE8-A871-4BC6-B1DB-D4AC57007DFC}"/>
                  </a:ext>
                </a:extLst>
              </p:cNvPr>
              <p:cNvSpPr/>
              <p:nvPr/>
            </p:nvSpPr>
            <p:spPr>
              <a:xfrm>
                <a:off x="615449" y="681982"/>
                <a:ext cx="269240" cy="269240"/>
              </a:xfrm>
              <a:custGeom>
                <a:avLst/>
                <a:gdLst/>
                <a:ahLst/>
                <a:cxnLst/>
                <a:rect l="l" t="t" r="r" b="b"/>
                <a:pathLst>
                  <a:path w="269240" h="269240">
                    <a:moveTo>
                      <a:pt x="230631" y="40614"/>
                    </a:moveTo>
                    <a:lnTo>
                      <a:pt x="231216" y="50485"/>
                    </a:lnTo>
                    <a:lnTo>
                      <a:pt x="230349" y="61701"/>
                    </a:lnTo>
                    <a:lnTo>
                      <a:pt x="227553" y="74095"/>
                    </a:lnTo>
                    <a:lnTo>
                      <a:pt x="222351" y="87502"/>
                    </a:lnTo>
                    <a:lnTo>
                      <a:pt x="227394" y="98340"/>
                    </a:lnTo>
                    <a:lnTo>
                      <a:pt x="231108" y="109832"/>
                    </a:lnTo>
                    <a:lnTo>
                      <a:pt x="233402" y="121882"/>
                    </a:lnTo>
                    <a:lnTo>
                      <a:pt x="234187" y="134391"/>
                    </a:lnTo>
                    <a:lnTo>
                      <a:pt x="232528" y="152568"/>
                    </a:lnTo>
                    <a:lnTo>
                      <a:pt x="227717" y="169702"/>
                    </a:lnTo>
                    <a:lnTo>
                      <a:pt x="220150" y="185335"/>
                    </a:lnTo>
                    <a:lnTo>
                      <a:pt x="210032" y="199389"/>
                    </a:lnTo>
                    <a:lnTo>
                      <a:pt x="230331" y="197235"/>
                    </a:lnTo>
                    <a:lnTo>
                      <a:pt x="264192" y="169638"/>
                    </a:lnTo>
                    <a:lnTo>
                      <a:pt x="268871" y="134391"/>
                    </a:lnTo>
                    <a:lnTo>
                      <a:pt x="266225" y="107747"/>
                    </a:lnTo>
                    <a:lnTo>
                      <a:pt x="258629" y="82883"/>
                    </a:lnTo>
                    <a:lnTo>
                      <a:pt x="246593" y="60328"/>
                    </a:lnTo>
                    <a:lnTo>
                      <a:pt x="230631" y="40614"/>
                    </a:lnTo>
                    <a:close/>
                  </a:path>
                  <a:path w="269240" h="269240">
                    <a:moveTo>
                      <a:pt x="196112" y="15249"/>
                    </a:moveTo>
                    <a:lnTo>
                      <a:pt x="84373" y="15249"/>
                    </a:lnTo>
                    <a:lnTo>
                      <a:pt x="98823" y="17705"/>
                    </a:lnTo>
                    <a:lnTo>
                      <a:pt x="115005" y="23802"/>
                    </a:lnTo>
                    <a:lnTo>
                      <a:pt x="132359" y="34696"/>
                    </a:lnTo>
                    <a:lnTo>
                      <a:pt x="134492" y="34696"/>
                    </a:lnTo>
                    <a:lnTo>
                      <a:pt x="157473" y="37368"/>
                    </a:lnTo>
                    <a:lnTo>
                      <a:pt x="178579" y="44980"/>
                    </a:lnTo>
                    <a:lnTo>
                      <a:pt x="197177" y="56920"/>
                    </a:lnTo>
                    <a:lnTo>
                      <a:pt x="212636" y="72580"/>
                    </a:lnTo>
                    <a:lnTo>
                      <a:pt x="216365" y="53500"/>
                    </a:lnTo>
                    <a:lnTo>
                      <a:pt x="210261" y="23926"/>
                    </a:lnTo>
                    <a:lnTo>
                      <a:pt x="210146" y="23444"/>
                    </a:lnTo>
                    <a:lnTo>
                      <a:pt x="196112" y="15249"/>
                    </a:lnTo>
                    <a:close/>
                  </a:path>
                  <a:path w="269240" h="269240">
                    <a:moveTo>
                      <a:pt x="134492" y="0"/>
                    </a:moveTo>
                    <a:lnTo>
                      <a:pt x="117887" y="1020"/>
                    </a:lnTo>
                    <a:lnTo>
                      <a:pt x="101890" y="3995"/>
                    </a:lnTo>
                    <a:lnTo>
                      <a:pt x="86624" y="8792"/>
                    </a:lnTo>
                    <a:lnTo>
                      <a:pt x="72212" y="15278"/>
                    </a:lnTo>
                    <a:lnTo>
                      <a:pt x="196112" y="15249"/>
                    </a:lnTo>
                    <a:lnTo>
                      <a:pt x="193184" y="13539"/>
                    </a:lnTo>
                    <a:lnTo>
                      <a:pt x="174763" y="6173"/>
                    </a:lnTo>
                    <a:lnTo>
                      <a:pt x="155120" y="1582"/>
                    </a:lnTo>
                    <a:lnTo>
                      <a:pt x="134492" y="0"/>
                    </a:lnTo>
                    <a:close/>
                  </a:path>
                  <a:path w="269240" h="269240">
                    <a:moveTo>
                      <a:pt x="65112" y="206133"/>
                    </a:moveTo>
                    <a:lnTo>
                      <a:pt x="64900" y="224853"/>
                    </a:lnTo>
                    <a:lnTo>
                      <a:pt x="68322" y="239756"/>
                    </a:lnTo>
                    <a:lnTo>
                      <a:pt x="72921" y="250221"/>
                    </a:lnTo>
                    <a:lnTo>
                      <a:pt x="76238" y="255625"/>
                    </a:lnTo>
                    <a:lnTo>
                      <a:pt x="89958" y="261292"/>
                    </a:lnTo>
                    <a:lnTo>
                      <a:pt x="104228" y="265450"/>
                    </a:lnTo>
                    <a:lnTo>
                      <a:pt x="119099" y="268011"/>
                    </a:lnTo>
                    <a:lnTo>
                      <a:pt x="134492" y="268884"/>
                    </a:lnTo>
                    <a:lnTo>
                      <a:pt x="168824" y="264438"/>
                    </a:lnTo>
                    <a:lnTo>
                      <a:pt x="199861" y="251867"/>
                    </a:lnTo>
                    <a:lnTo>
                      <a:pt x="223947" y="234187"/>
                    </a:lnTo>
                    <a:lnTo>
                      <a:pt x="134492" y="234187"/>
                    </a:lnTo>
                    <a:lnTo>
                      <a:pt x="114792" y="232251"/>
                    </a:lnTo>
                    <a:lnTo>
                      <a:pt x="96426" y="226685"/>
                    </a:lnTo>
                    <a:lnTo>
                      <a:pt x="79748" y="217857"/>
                    </a:lnTo>
                    <a:lnTo>
                      <a:pt x="65112" y="206133"/>
                    </a:lnTo>
                    <a:close/>
                  </a:path>
                  <a:path w="269240" h="269240">
                    <a:moveTo>
                      <a:pt x="196062" y="212890"/>
                    </a:moveTo>
                    <a:lnTo>
                      <a:pt x="182565" y="221859"/>
                    </a:lnTo>
                    <a:lnTo>
                      <a:pt x="167635" y="228553"/>
                    </a:lnTo>
                    <a:lnTo>
                      <a:pt x="151526" y="232740"/>
                    </a:lnTo>
                    <a:lnTo>
                      <a:pt x="134492" y="234187"/>
                    </a:lnTo>
                    <a:lnTo>
                      <a:pt x="223947" y="234187"/>
                    </a:lnTo>
                    <a:lnTo>
                      <a:pt x="226481" y="232328"/>
                    </a:lnTo>
                    <a:lnTo>
                      <a:pt x="241469" y="214299"/>
                    </a:lnTo>
                    <a:lnTo>
                      <a:pt x="207302" y="214299"/>
                    </a:lnTo>
                    <a:lnTo>
                      <a:pt x="201866" y="213829"/>
                    </a:lnTo>
                    <a:lnTo>
                      <a:pt x="196062" y="212890"/>
                    </a:lnTo>
                    <a:close/>
                  </a:path>
                  <a:path w="269240" h="269240">
                    <a:moveTo>
                      <a:pt x="247561" y="206971"/>
                    </a:moveTo>
                    <a:lnTo>
                      <a:pt x="240153" y="209858"/>
                    </a:lnTo>
                    <a:lnTo>
                      <a:pt x="231803" y="212183"/>
                    </a:lnTo>
                    <a:lnTo>
                      <a:pt x="222543" y="213735"/>
                    </a:lnTo>
                    <a:lnTo>
                      <a:pt x="212407" y="214299"/>
                    </a:lnTo>
                    <a:lnTo>
                      <a:pt x="241469" y="214299"/>
                    </a:lnTo>
                    <a:lnTo>
                      <a:pt x="247561" y="206971"/>
                    </a:lnTo>
                    <a:close/>
                  </a:path>
                  <a:path w="269240" h="269240">
                    <a:moveTo>
                      <a:pt x="13728" y="75183"/>
                    </a:moveTo>
                    <a:lnTo>
                      <a:pt x="7886" y="88998"/>
                    </a:lnTo>
                    <a:lnTo>
                      <a:pt x="3578" y="103544"/>
                    </a:lnTo>
                    <a:lnTo>
                      <a:pt x="912" y="118712"/>
                    </a:lnTo>
                    <a:lnTo>
                      <a:pt x="0" y="134391"/>
                    </a:lnTo>
                    <a:lnTo>
                      <a:pt x="3759" y="166028"/>
                    </a:lnTo>
                    <a:lnTo>
                      <a:pt x="14455" y="195005"/>
                    </a:lnTo>
                    <a:lnTo>
                      <a:pt x="31214" y="220434"/>
                    </a:lnTo>
                    <a:lnTo>
                      <a:pt x="53162" y="241426"/>
                    </a:lnTo>
                    <a:lnTo>
                      <a:pt x="50738" y="231141"/>
                    </a:lnTo>
                    <a:lnTo>
                      <a:pt x="49526" y="219370"/>
                    </a:lnTo>
                    <a:lnTo>
                      <a:pt x="50072" y="206222"/>
                    </a:lnTo>
                    <a:lnTo>
                      <a:pt x="52920" y="191808"/>
                    </a:lnTo>
                    <a:lnTo>
                      <a:pt x="45222" y="179007"/>
                    </a:lnTo>
                    <a:lnTo>
                      <a:pt x="39492" y="165052"/>
                    </a:lnTo>
                    <a:lnTo>
                      <a:pt x="35916" y="150120"/>
                    </a:lnTo>
                    <a:lnTo>
                      <a:pt x="34683" y="134391"/>
                    </a:lnTo>
                    <a:lnTo>
                      <a:pt x="34683" y="129882"/>
                    </a:lnTo>
                    <a:lnTo>
                      <a:pt x="34924" y="125514"/>
                    </a:lnTo>
                    <a:lnTo>
                      <a:pt x="35636" y="121234"/>
                    </a:lnTo>
                    <a:lnTo>
                      <a:pt x="29030" y="113463"/>
                    </a:lnTo>
                    <a:lnTo>
                      <a:pt x="22682" y="103324"/>
                    </a:lnTo>
                    <a:lnTo>
                      <a:pt x="17333" y="90626"/>
                    </a:lnTo>
                    <a:lnTo>
                      <a:pt x="13728" y="75183"/>
                    </a:lnTo>
                    <a:close/>
                  </a:path>
                </a:pathLst>
              </a:custGeom>
              <a:solidFill>
                <a:srgbClr val="FFFFFF"/>
              </a:solidFill>
            </p:spPr>
            <p:txBody>
              <a:bodyPr wrap="square" lIns="0" tIns="0" rIns="0" bIns="0" rtlCol="0"/>
              <a:lstStyle/>
              <a:p>
                <a:endParaRPr/>
              </a:p>
            </p:txBody>
          </p:sp>
          <p:pic>
            <p:nvPicPr>
              <p:cNvPr id="24" name="object 21">
                <a:extLst>
                  <a:ext uri="{FF2B5EF4-FFF2-40B4-BE49-F238E27FC236}">
                    <a16:creationId xmlns:a16="http://schemas.microsoft.com/office/drawing/2014/main" id="{2522F446-70EF-45F7-9B19-C502DB9CE99C}"/>
                  </a:ext>
                </a:extLst>
              </p:cNvPr>
              <p:cNvPicPr/>
              <p:nvPr/>
            </p:nvPicPr>
            <p:blipFill>
              <a:blip r:embed="rId14" cstate="print"/>
              <a:stretch>
                <a:fillRect/>
              </a:stretch>
            </p:blipFill>
            <p:spPr>
              <a:xfrm>
                <a:off x="638395" y="703985"/>
                <a:ext cx="90598" cy="83413"/>
              </a:xfrm>
              <a:prstGeom prst="rect">
                <a:avLst/>
              </a:prstGeom>
            </p:spPr>
          </p:pic>
        </p:grpSp>
      </p:grpSp>
      <p:sp>
        <p:nvSpPr>
          <p:cNvPr id="37" name="object 24">
            <a:extLst>
              <a:ext uri="{FF2B5EF4-FFF2-40B4-BE49-F238E27FC236}">
                <a16:creationId xmlns:a16="http://schemas.microsoft.com/office/drawing/2014/main" id="{76BC97B9-B639-4F7D-AD57-2FEFC72162FA}"/>
              </a:ext>
            </a:extLst>
          </p:cNvPr>
          <p:cNvSpPr/>
          <p:nvPr/>
        </p:nvSpPr>
        <p:spPr>
          <a:xfrm>
            <a:off x="2723200" y="798003"/>
            <a:ext cx="3037205" cy="0"/>
          </a:xfrm>
          <a:custGeom>
            <a:avLst/>
            <a:gdLst/>
            <a:ahLst/>
            <a:cxnLst/>
            <a:rect l="l" t="t" r="r" b="b"/>
            <a:pathLst>
              <a:path w="3037204">
                <a:moveTo>
                  <a:pt x="0" y="0"/>
                </a:moveTo>
                <a:lnTo>
                  <a:pt x="3036798" y="0"/>
                </a:lnTo>
              </a:path>
            </a:pathLst>
          </a:custGeom>
          <a:ln w="12700">
            <a:solidFill>
              <a:srgbClr val="C0D242"/>
            </a:solidFill>
          </a:ln>
        </p:spPr>
        <p:txBody>
          <a:bodyPr wrap="square" lIns="0" tIns="0" rIns="0" bIns="0" rtlCol="0"/>
          <a:lstStyle/>
          <a:p>
            <a:endParaRPr/>
          </a:p>
        </p:txBody>
      </p:sp>
      <p:sp>
        <p:nvSpPr>
          <p:cNvPr id="38" name="object 26">
            <a:extLst>
              <a:ext uri="{FF2B5EF4-FFF2-40B4-BE49-F238E27FC236}">
                <a16:creationId xmlns:a16="http://schemas.microsoft.com/office/drawing/2014/main" id="{4DC74465-A89E-4991-8658-602F61CC98D5}"/>
              </a:ext>
            </a:extLst>
          </p:cNvPr>
          <p:cNvSpPr/>
          <p:nvPr/>
        </p:nvSpPr>
        <p:spPr>
          <a:xfrm>
            <a:off x="7004726" y="341656"/>
            <a:ext cx="376555" cy="370840"/>
          </a:xfrm>
          <a:custGeom>
            <a:avLst/>
            <a:gdLst/>
            <a:ahLst/>
            <a:cxnLst/>
            <a:rect l="l" t="t" r="r" b="b"/>
            <a:pathLst>
              <a:path w="376554" h="370840">
                <a:moveTo>
                  <a:pt x="194360" y="215709"/>
                </a:moveTo>
                <a:lnTo>
                  <a:pt x="192582" y="211035"/>
                </a:lnTo>
                <a:lnTo>
                  <a:pt x="192049" y="204927"/>
                </a:lnTo>
                <a:lnTo>
                  <a:pt x="191935" y="199783"/>
                </a:lnTo>
                <a:lnTo>
                  <a:pt x="190500" y="192036"/>
                </a:lnTo>
                <a:lnTo>
                  <a:pt x="192455" y="186893"/>
                </a:lnTo>
                <a:lnTo>
                  <a:pt x="182562" y="187236"/>
                </a:lnTo>
                <a:lnTo>
                  <a:pt x="184365" y="192189"/>
                </a:lnTo>
                <a:lnTo>
                  <a:pt x="183426" y="203047"/>
                </a:lnTo>
                <a:lnTo>
                  <a:pt x="182029" y="210743"/>
                </a:lnTo>
                <a:lnTo>
                  <a:pt x="179158" y="217893"/>
                </a:lnTo>
                <a:lnTo>
                  <a:pt x="174015" y="224231"/>
                </a:lnTo>
                <a:lnTo>
                  <a:pt x="173164" y="224993"/>
                </a:lnTo>
                <a:lnTo>
                  <a:pt x="173736" y="227507"/>
                </a:lnTo>
                <a:lnTo>
                  <a:pt x="173647" y="229196"/>
                </a:lnTo>
                <a:lnTo>
                  <a:pt x="175272" y="229196"/>
                </a:lnTo>
                <a:lnTo>
                  <a:pt x="177266" y="229819"/>
                </a:lnTo>
                <a:lnTo>
                  <a:pt x="181622" y="227088"/>
                </a:lnTo>
                <a:lnTo>
                  <a:pt x="184251" y="224231"/>
                </a:lnTo>
                <a:lnTo>
                  <a:pt x="191985" y="219316"/>
                </a:lnTo>
                <a:lnTo>
                  <a:pt x="194360" y="215709"/>
                </a:lnTo>
                <a:close/>
              </a:path>
              <a:path w="376554" h="370840">
                <a:moveTo>
                  <a:pt x="374497" y="187185"/>
                </a:moveTo>
                <a:lnTo>
                  <a:pt x="373265" y="183324"/>
                </a:lnTo>
                <a:lnTo>
                  <a:pt x="326771" y="119303"/>
                </a:lnTo>
                <a:lnTo>
                  <a:pt x="322364" y="117068"/>
                </a:lnTo>
                <a:lnTo>
                  <a:pt x="298272" y="117246"/>
                </a:lnTo>
                <a:lnTo>
                  <a:pt x="242544" y="117081"/>
                </a:lnTo>
                <a:lnTo>
                  <a:pt x="239547" y="116116"/>
                </a:lnTo>
                <a:lnTo>
                  <a:pt x="195630" y="72123"/>
                </a:lnTo>
                <a:lnTo>
                  <a:pt x="193243" y="69329"/>
                </a:lnTo>
                <a:lnTo>
                  <a:pt x="192925" y="61429"/>
                </a:lnTo>
                <a:lnTo>
                  <a:pt x="193078" y="47752"/>
                </a:lnTo>
                <a:lnTo>
                  <a:pt x="200304" y="51828"/>
                </a:lnTo>
                <a:lnTo>
                  <a:pt x="207518" y="53289"/>
                </a:lnTo>
                <a:lnTo>
                  <a:pt x="214706" y="52565"/>
                </a:lnTo>
                <a:lnTo>
                  <a:pt x="228663" y="47917"/>
                </a:lnTo>
                <a:lnTo>
                  <a:pt x="235394" y="47205"/>
                </a:lnTo>
                <a:lnTo>
                  <a:pt x="242112" y="47993"/>
                </a:lnTo>
                <a:lnTo>
                  <a:pt x="252590" y="51536"/>
                </a:lnTo>
                <a:lnTo>
                  <a:pt x="252958" y="49949"/>
                </a:lnTo>
                <a:lnTo>
                  <a:pt x="253504" y="48666"/>
                </a:lnTo>
                <a:lnTo>
                  <a:pt x="253619" y="30251"/>
                </a:lnTo>
                <a:lnTo>
                  <a:pt x="253288" y="10922"/>
                </a:lnTo>
                <a:lnTo>
                  <a:pt x="251180" y="7912"/>
                </a:lnTo>
                <a:lnTo>
                  <a:pt x="249237" y="6870"/>
                </a:lnTo>
                <a:lnTo>
                  <a:pt x="242265" y="4165"/>
                </a:lnTo>
                <a:lnTo>
                  <a:pt x="235229" y="3327"/>
                </a:lnTo>
                <a:lnTo>
                  <a:pt x="228142" y="4191"/>
                </a:lnTo>
                <a:lnTo>
                  <a:pt x="214210" y="8801"/>
                </a:lnTo>
                <a:lnTo>
                  <a:pt x="207479" y="9461"/>
                </a:lnTo>
                <a:lnTo>
                  <a:pt x="200812" y="8191"/>
                </a:lnTo>
                <a:lnTo>
                  <a:pt x="194208" y="4660"/>
                </a:lnTo>
                <a:lnTo>
                  <a:pt x="187756" y="0"/>
                </a:lnTo>
                <a:lnTo>
                  <a:pt x="181521" y="4089"/>
                </a:lnTo>
                <a:lnTo>
                  <a:pt x="181622" y="68135"/>
                </a:lnTo>
                <a:lnTo>
                  <a:pt x="135420" y="115658"/>
                </a:lnTo>
                <a:lnTo>
                  <a:pt x="111252" y="117221"/>
                </a:lnTo>
                <a:lnTo>
                  <a:pt x="52044" y="117119"/>
                </a:lnTo>
                <a:lnTo>
                  <a:pt x="48031" y="119075"/>
                </a:lnTo>
                <a:lnTo>
                  <a:pt x="1079" y="183515"/>
                </a:lnTo>
                <a:lnTo>
                  <a:pt x="25" y="187134"/>
                </a:lnTo>
                <a:lnTo>
                  <a:pt x="1638" y="190855"/>
                </a:lnTo>
                <a:lnTo>
                  <a:pt x="5029" y="192430"/>
                </a:lnTo>
                <a:lnTo>
                  <a:pt x="30099" y="192595"/>
                </a:lnTo>
                <a:lnTo>
                  <a:pt x="102006" y="192392"/>
                </a:lnTo>
                <a:lnTo>
                  <a:pt x="106184" y="190461"/>
                </a:lnTo>
                <a:lnTo>
                  <a:pt x="118402" y="178435"/>
                </a:lnTo>
                <a:lnTo>
                  <a:pt x="187134" y="108318"/>
                </a:lnTo>
                <a:lnTo>
                  <a:pt x="267982" y="190144"/>
                </a:lnTo>
                <a:lnTo>
                  <a:pt x="272300" y="192341"/>
                </a:lnTo>
                <a:lnTo>
                  <a:pt x="298538" y="192608"/>
                </a:lnTo>
                <a:lnTo>
                  <a:pt x="369074" y="192468"/>
                </a:lnTo>
                <a:lnTo>
                  <a:pt x="372745" y="191008"/>
                </a:lnTo>
                <a:lnTo>
                  <a:pt x="374497" y="187185"/>
                </a:lnTo>
                <a:close/>
              </a:path>
              <a:path w="376554" h="370840">
                <a:moveTo>
                  <a:pt x="375970" y="354622"/>
                </a:moveTo>
                <a:lnTo>
                  <a:pt x="374548" y="347878"/>
                </a:lnTo>
                <a:lnTo>
                  <a:pt x="369328" y="345503"/>
                </a:lnTo>
                <a:lnTo>
                  <a:pt x="367944" y="345363"/>
                </a:lnTo>
                <a:lnTo>
                  <a:pt x="365480" y="344957"/>
                </a:lnTo>
                <a:lnTo>
                  <a:pt x="364312" y="344919"/>
                </a:lnTo>
                <a:lnTo>
                  <a:pt x="362915" y="344792"/>
                </a:lnTo>
                <a:lnTo>
                  <a:pt x="362343" y="344741"/>
                </a:lnTo>
                <a:lnTo>
                  <a:pt x="362343" y="205816"/>
                </a:lnTo>
                <a:lnTo>
                  <a:pt x="326707" y="205816"/>
                </a:lnTo>
                <a:lnTo>
                  <a:pt x="326707" y="268820"/>
                </a:lnTo>
                <a:lnTo>
                  <a:pt x="326364" y="268820"/>
                </a:lnTo>
                <a:lnTo>
                  <a:pt x="326364" y="294398"/>
                </a:lnTo>
                <a:lnTo>
                  <a:pt x="326364" y="319557"/>
                </a:lnTo>
                <a:lnTo>
                  <a:pt x="302399" y="319557"/>
                </a:lnTo>
                <a:lnTo>
                  <a:pt x="302399" y="294398"/>
                </a:lnTo>
                <a:lnTo>
                  <a:pt x="326364" y="294398"/>
                </a:lnTo>
                <a:lnTo>
                  <a:pt x="326364" y="268820"/>
                </a:lnTo>
                <a:lnTo>
                  <a:pt x="302272" y="268820"/>
                </a:lnTo>
                <a:lnTo>
                  <a:pt x="302272" y="243725"/>
                </a:lnTo>
                <a:lnTo>
                  <a:pt x="302272" y="243306"/>
                </a:lnTo>
                <a:lnTo>
                  <a:pt x="309841" y="243306"/>
                </a:lnTo>
                <a:lnTo>
                  <a:pt x="317296" y="243217"/>
                </a:lnTo>
                <a:lnTo>
                  <a:pt x="325424" y="243459"/>
                </a:lnTo>
                <a:lnTo>
                  <a:pt x="326593" y="245325"/>
                </a:lnTo>
                <a:lnTo>
                  <a:pt x="326707" y="268820"/>
                </a:lnTo>
                <a:lnTo>
                  <a:pt x="326707" y="205816"/>
                </a:lnTo>
                <a:lnTo>
                  <a:pt x="296633" y="205803"/>
                </a:lnTo>
                <a:lnTo>
                  <a:pt x="268859" y="205905"/>
                </a:lnTo>
                <a:lnTo>
                  <a:pt x="265836" y="204724"/>
                </a:lnTo>
                <a:lnTo>
                  <a:pt x="265836" y="243725"/>
                </a:lnTo>
                <a:lnTo>
                  <a:pt x="265836" y="268871"/>
                </a:lnTo>
                <a:lnTo>
                  <a:pt x="265798" y="294259"/>
                </a:lnTo>
                <a:lnTo>
                  <a:pt x="265798" y="319506"/>
                </a:lnTo>
                <a:lnTo>
                  <a:pt x="241935" y="319506"/>
                </a:lnTo>
                <a:lnTo>
                  <a:pt x="241935" y="294259"/>
                </a:lnTo>
                <a:lnTo>
                  <a:pt x="265798" y="294259"/>
                </a:lnTo>
                <a:lnTo>
                  <a:pt x="265798" y="268871"/>
                </a:lnTo>
                <a:lnTo>
                  <a:pt x="241808" y="268871"/>
                </a:lnTo>
                <a:lnTo>
                  <a:pt x="241808" y="243751"/>
                </a:lnTo>
                <a:lnTo>
                  <a:pt x="265836" y="243725"/>
                </a:lnTo>
                <a:lnTo>
                  <a:pt x="265836" y="204724"/>
                </a:lnTo>
                <a:lnTo>
                  <a:pt x="262407" y="203365"/>
                </a:lnTo>
                <a:lnTo>
                  <a:pt x="256819" y="197472"/>
                </a:lnTo>
                <a:lnTo>
                  <a:pt x="248881" y="189230"/>
                </a:lnTo>
                <a:lnTo>
                  <a:pt x="239928" y="180098"/>
                </a:lnTo>
                <a:lnTo>
                  <a:pt x="217741" y="157594"/>
                </a:lnTo>
                <a:lnTo>
                  <a:pt x="217741" y="211988"/>
                </a:lnTo>
                <a:lnTo>
                  <a:pt x="215341" y="224396"/>
                </a:lnTo>
                <a:lnTo>
                  <a:pt x="208838" y="234492"/>
                </a:lnTo>
                <a:lnTo>
                  <a:pt x="205473" y="236855"/>
                </a:lnTo>
                <a:lnTo>
                  <a:pt x="205473" y="308660"/>
                </a:lnTo>
                <a:lnTo>
                  <a:pt x="205397" y="332663"/>
                </a:lnTo>
                <a:lnTo>
                  <a:pt x="205320" y="344792"/>
                </a:lnTo>
                <a:lnTo>
                  <a:pt x="169075" y="344792"/>
                </a:lnTo>
                <a:lnTo>
                  <a:pt x="168935" y="319811"/>
                </a:lnTo>
                <a:lnTo>
                  <a:pt x="168935" y="319392"/>
                </a:lnTo>
                <a:lnTo>
                  <a:pt x="168973" y="308660"/>
                </a:lnTo>
                <a:lnTo>
                  <a:pt x="169252" y="297522"/>
                </a:lnTo>
                <a:lnTo>
                  <a:pt x="169392" y="294284"/>
                </a:lnTo>
                <a:lnTo>
                  <a:pt x="169621" y="288378"/>
                </a:lnTo>
                <a:lnTo>
                  <a:pt x="178028" y="281470"/>
                </a:lnTo>
                <a:lnTo>
                  <a:pt x="195872" y="281139"/>
                </a:lnTo>
                <a:lnTo>
                  <a:pt x="204660" y="287629"/>
                </a:lnTo>
                <a:lnTo>
                  <a:pt x="205105" y="296735"/>
                </a:lnTo>
                <a:lnTo>
                  <a:pt x="205473" y="308660"/>
                </a:lnTo>
                <a:lnTo>
                  <a:pt x="205473" y="236855"/>
                </a:lnTo>
                <a:lnTo>
                  <a:pt x="199174" y="241274"/>
                </a:lnTo>
                <a:lnTo>
                  <a:pt x="187299" y="243751"/>
                </a:lnTo>
                <a:lnTo>
                  <a:pt x="186753" y="243636"/>
                </a:lnTo>
                <a:lnTo>
                  <a:pt x="186029" y="243484"/>
                </a:lnTo>
                <a:lnTo>
                  <a:pt x="175285" y="241249"/>
                </a:lnTo>
                <a:lnTo>
                  <a:pt x="165557" y="234378"/>
                </a:lnTo>
                <a:lnTo>
                  <a:pt x="159067" y="224129"/>
                </a:lnTo>
                <a:lnTo>
                  <a:pt x="156806" y="211518"/>
                </a:lnTo>
                <a:lnTo>
                  <a:pt x="157861" y="205994"/>
                </a:lnTo>
                <a:lnTo>
                  <a:pt x="159131" y="199288"/>
                </a:lnTo>
                <a:lnTo>
                  <a:pt x="165290" y="189458"/>
                </a:lnTo>
                <a:lnTo>
                  <a:pt x="174650" y="182816"/>
                </a:lnTo>
                <a:lnTo>
                  <a:pt x="186499" y="180098"/>
                </a:lnTo>
                <a:lnTo>
                  <a:pt x="198805" y="182270"/>
                </a:lnTo>
                <a:lnTo>
                  <a:pt x="208737" y="189039"/>
                </a:lnTo>
                <a:lnTo>
                  <a:pt x="215353" y="199313"/>
                </a:lnTo>
                <a:lnTo>
                  <a:pt x="217741" y="211988"/>
                </a:lnTo>
                <a:lnTo>
                  <a:pt x="217741" y="157594"/>
                </a:lnTo>
                <a:lnTo>
                  <a:pt x="189661" y="129108"/>
                </a:lnTo>
                <a:lnTo>
                  <a:pt x="188404" y="128054"/>
                </a:lnTo>
                <a:lnTo>
                  <a:pt x="187134" y="126898"/>
                </a:lnTo>
                <a:lnTo>
                  <a:pt x="185496" y="128511"/>
                </a:lnTo>
                <a:lnTo>
                  <a:pt x="184251" y="129692"/>
                </a:lnTo>
                <a:lnTo>
                  <a:pt x="134632" y="180200"/>
                </a:lnTo>
                <a:lnTo>
                  <a:pt x="132778" y="182118"/>
                </a:lnTo>
                <a:lnTo>
                  <a:pt x="132778" y="294284"/>
                </a:lnTo>
                <a:lnTo>
                  <a:pt x="132778" y="319392"/>
                </a:lnTo>
                <a:lnTo>
                  <a:pt x="108788" y="319392"/>
                </a:lnTo>
                <a:lnTo>
                  <a:pt x="108788" y="294309"/>
                </a:lnTo>
                <a:lnTo>
                  <a:pt x="132778" y="294284"/>
                </a:lnTo>
                <a:lnTo>
                  <a:pt x="132778" y="182118"/>
                </a:lnTo>
                <a:lnTo>
                  <a:pt x="132626" y="182270"/>
                </a:lnTo>
                <a:lnTo>
                  <a:pt x="132626" y="243636"/>
                </a:lnTo>
                <a:lnTo>
                  <a:pt x="132626" y="268782"/>
                </a:lnTo>
                <a:lnTo>
                  <a:pt x="108597" y="268782"/>
                </a:lnTo>
                <a:lnTo>
                  <a:pt x="108597" y="243636"/>
                </a:lnTo>
                <a:lnTo>
                  <a:pt x="132626" y="243636"/>
                </a:lnTo>
                <a:lnTo>
                  <a:pt x="132626" y="182270"/>
                </a:lnTo>
                <a:lnTo>
                  <a:pt x="112420" y="203060"/>
                </a:lnTo>
                <a:lnTo>
                  <a:pt x="105575" y="205994"/>
                </a:lnTo>
                <a:lnTo>
                  <a:pt x="72529" y="205854"/>
                </a:lnTo>
                <a:lnTo>
                  <a:pt x="72529" y="309880"/>
                </a:lnTo>
                <a:lnTo>
                  <a:pt x="72351" y="318401"/>
                </a:lnTo>
                <a:lnTo>
                  <a:pt x="70878" y="319633"/>
                </a:lnTo>
                <a:lnTo>
                  <a:pt x="62890" y="319811"/>
                </a:lnTo>
                <a:lnTo>
                  <a:pt x="48044" y="319747"/>
                </a:lnTo>
                <a:lnTo>
                  <a:pt x="48044" y="294309"/>
                </a:lnTo>
                <a:lnTo>
                  <a:pt x="72466" y="294309"/>
                </a:lnTo>
                <a:lnTo>
                  <a:pt x="72529" y="309880"/>
                </a:lnTo>
                <a:lnTo>
                  <a:pt x="72529" y="205854"/>
                </a:lnTo>
                <a:lnTo>
                  <a:pt x="72148" y="205854"/>
                </a:lnTo>
                <a:lnTo>
                  <a:pt x="72148" y="243484"/>
                </a:lnTo>
                <a:lnTo>
                  <a:pt x="72148" y="269087"/>
                </a:lnTo>
                <a:lnTo>
                  <a:pt x="57264" y="269151"/>
                </a:lnTo>
                <a:lnTo>
                  <a:pt x="49123" y="268960"/>
                </a:lnTo>
                <a:lnTo>
                  <a:pt x="47942" y="267411"/>
                </a:lnTo>
                <a:lnTo>
                  <a:pt x="47815" y="260997"/>
                </a:lnTo>
                <a:lnTo>
                  <a:pt x="47840" y="243484"/>
                </a:lnTo>
                <a:lnTo>
                  <a:pt x="72148" y="243484"/>
                </a:lnTo>
                <a:lnTo>
                  <a:pt x="72148" y="205854"/>
                </a:lnTo>
                <a:lnTo>
                  <a:pt x="57607" y="205790"/>
                </a:lnTo>
                <a:lnTo>
                  <a:pt x="11950" y="205828"/>
                </a:lnTo>
                <a:lnTo>
                  <a:pt x="11950" y="343535"/>
                </a:lnTo>
                <a:lnTo>
                  <a:pt x="7874" y="345363"/>
                </a:lnTo>
                <a:lnTo>
                  <a:pt x="2463" y="346163"/>
                </a:lnTo>
                <a:lnTo>
                  <a:pt x="292" y="353847"/>
                </a:lnTo>
                <a:lnTo>
                  <a:pt x="0" y="360184"/>
                </a:lnTo>
                <a:lnTo>
                  <a:pt x="2108" y="370598"/>
                </a:lnTo>
                <a:lnTo>
                  <a:pt x="7467" y="369862"/>
                </a:lnTo>
                <a:lnTo>
                  <a:pt x="363474" y="369862"/>
                </a:lnTo>
                <a:lnTo>
                  <a:pt x="364985" y="369874"/>
                </a:lnTo>
                <a:lnTo>
                  <a:pt x="365467" y="369862"/>
                </a:lnTo>
                <a:lnTo>
                  <a:pt x="370662" y="369722"/>
                </a:lnTo>
                <a:lnTo>
                  <a:pt x="373570" y="367969"/>
                </a:lnTo>
                <a:lnTo>
                  <a:pt x="375970" y="354622"/>
                </a:lnTo>
                <a:close/>
              </a:path>
            </a:pathLst>
          </a:custGeom>
          <a:solidFill>
            <a:srgbClr val="FFFFFF"/>
          </a:solidFill>
        </p:spPr>
        <p:txBody>
          <a:bodyPr wrap="square" lIns="0" tIns="0" rIns="0" bIns="0" rtlCol="0"/>
          <a:lstStyle/>
          <a:p>
            <a:endParaRPr/>
          </a:p>
        </p:txBody>
      </p:sp>
      <p:sp>
        <p:nvSpPr>
          <p:cNvPr id="39" name="TextBox 38">
            <a:extLst>
              <a:ext uri="{FF2B5EF4-FFF2-40B4-BE49-F238E27FC236}">
                <a16:creationId xmlns:a16="http://schemas.microsoft.com/office/drawing/2014/main" id="{6C551725-2277-4AE8-AB24-0E60DC4CA276}"/>
              </a:ext>
            </a:extLst>
          </p:cNvPr>
          <p:cNvSpPr txBox="1"/>
          <p:nvPr/>
        </p:nvSpPr>
        <p:spPr>
          <a:xfrm>
            <a:off x="2621540" y="469900"/>
            <a:ext cx="3022890" cy="369332"/>
          </a:xfrm>
          <a:prstGeom prst="rect">
            <a:avLst/>
          </a:prstGeom>
          <a:noFill/>
        </p:spPr>
        <p:txBody>
          <a:bodyPr wrap="square" rtlCol="0">
            <a:spAutoFit/>
          </a:bodyPr>
          <a:lstStyle/>
          <a:p>
            <a:r>
              <a:rPr lang="en-GB" dirty="0">
                <a:solidFill>
                  <a:schemeClr val="bg1"/>
                </a:solidFill>
                <a:latin typeface="DIN 2014 Bold" panose="020B0704020202020204" pitchFamily="34" charset="0"/>
                <a:ea typeface="DIN 2014 Bold" panose="020B0704020202020204" pitchFamily="34" charset="0"/>
              </a:rPr>
              <a:t>SEE Building</a:t>
            </a:r>
          </a:p>
        </p:txBody>
      </p:sp>
      <p:sp>
        <p:nvSpPr>
          <p:cNvPr id="40" name="TextBox 39">
            <a:extLst>
              <a:ext uri="{FF2B5EF4-FFF2-40B4-BE49-F238E27FC236}">
                <a16:creationId xmlns:a16="http://schemas.microsoft.com/office/drawing/2014/main" id="{F708B389-61A3-46BA-A120-84D9D86250EF}"/>
              </a:ext>
            </a:extLst>
          </p:cNvPr>
          <p:cNvSpPr txBox="1"/>
          <p:nvPr/>
        </p:nvSpPr>
        <p:spPr>
          <a:xfrm>
            <a:off x="2612767" y="816602"/>
            <a:ext cx="3022890" cy="461665"/>
          </a:xfrm>
          <a:prstGeom prst="rect">
            <a:avLst/>
          </a:prstGeom>
          <a:noFill/>
        </p:spPr>
        <p:txBody>
          <a:bodyPr wrap="square" rtlCol="0">
            <a:spAutoFit/>
          </a:bodyPr>
          <a:lstStyle/>
          <a:p>
            <a:r>
              <a:rPr lang="en-GB" sz="1200" dirty="0">
                <a:solidFill>
                  <a:schemeClr val="bg1"/>
                </a:solidFill>
                <a:latin typeface="DIN 2014" panose="020B0504020202020204" pitchFamily="34" charset="0"/>
                <a:ea typeface="DIN 2014" panose="020B0504020202020204" pitchFamily="34" charset="0"/>
              </a:rPr>
              <a:t>University of Salford Science, Engineering and Environment Building</a:t>
            </a:r>
          </a:p>
        </p:txBody>
      </p:sp>
      <p:sp>
        <p:nvSpPr>
          <p:cNvPr id="41" name="object 10">
            <a:extLst>
              <a:ext uri="{FF2B5EF4-FFF2-40B4-BE49-F238E27FC236}">
                <a16:creationId xmlns:a16="http://schemas.microsoft.com/office/drawing/2014/main" id="{222EBEE2-DF18-4365-8E2D-A6EF275081A9}"/>
              </a:ext>
            </a:extLst>
          </p:cNvPr>
          <p:cNvSpPr txBox="1"/>
          <p:nvPr/>
        </p:nvSpPr>
        <p:spPr>
          <a:xfrm>
            <a:off x="1808848" y="2209403"/>
            <a:ext cx="2198001" cy="182101"/>
          </a:xfrm>
          <a:prstGeom prst="rect">
            <a:avLst/>
          </a:prstGeom>
        </p:spPr>
        <p:txBody>
          <a:bodyPr vert="horz" wrap="square" lIns="0" tIns="12700" rIns="0" bIns="0" rtlCol="0">
            <a:spAutoFit/>
          </a:bodyPr>
          <a:lstStyle/>
          <a:p>
            <a:pPr marL="12700" marR="5080">
              <a:lnSpc>
                <a:spcPct val="100000"/>
              </a:lnSpc>
              <a:spcBef>
                <a:spcPts val="100"/>
              </a:spcBef>
            </a:pPr>
            <a:r>
              <a:rPr lang="en-GB" sz="1100" b="1" dirty="0">
                <a:solidFill>
                  <a:srgbClr val="FFFFFF"/>
                </a:solidFill>
                <a:latin typeface="Arial"/>
                <a:cs typeface="Arial"/>
              </a:rPr>
              <a:t>Main photo to go here</a:t>
            </a:r>
            <a:endParaRPr sz="1100" dirty="0">
              <a:latin typeface="Arial"/>
              <a:cs typeface="Arial"/>
            </a:endParaRPr>
          </a:p>
        </p:txBody>
      </p:sp>
      <p:sp>
        <p:nvSpPr>
          <p:cNvPr id="42" name="object 11">
            <a:extLst>
              <a:ext uri="{FF2B5EF4-FFF2-40B4-BE49-F238E27FC236}">
                <a16:creationId xmlns:a16="http://schemas.microsoft.com/office/drawing/2014/main" id="{EEA0C695-2C5E-4C5F-9730-60A8827B4B30}"/>
              </a:ext>
            </a:extLst>
          </p:cNvPr>
          <p:cNvSpPr txBox="1"/>
          <p:nvPr/>
        </p:nvSpPr>
        <p:spPr>
          <a:xfrm>
            <a:off x="164135" y="10247898"/>
            <a:ext cx="7392365" cy="151965"/>
          </a:xfrm>
          <a:prstGeom prst="rect">
            <a:avLst/>
          </a:prstGeom>
        </p:spPr>
        <p:txBody>
          <a:bodyPr vert="horz" wrap="square" lIns="0" tIns="13335" rIns="0" bIns="0" rtlCol="0">
            <a:spAutoFit/>
          </a:bodyPr>
          <a:lstStyle/>
          <a:p>
            <a:pPr marL="12700">
              <a:spcBef>
                <a:spcPts val="105"/>
              </a:spcBef>
            </a:pPr>
            <a:r>
              <a:rPr lang="en-GB" sz="900" b="1" spc="-10" dirty="0">
                <a:solidFill>
                  <a:srgbClr val="FFFFFF"/>
                </a:solidFill>
                <a:latin typeface="DIN 2014 Bold"/>
                <a:cs typeface="DIN 2014 Bold"/>
              </a:rPr>
              <a:t>For</a:t>
            </a:r>
            <a:r>
              <a:rPr lang="en-GB" sz="900" b="1" spc="5" dirty="0">
                <a:solidFill>
                  <a:srgbClr val="FFFFFF"/>
                </a:solidFill>
                <a:latin typeface="DIN 2014 Bold"/>
                <a:cs typeface="DIN 2014 Bold"/>
              </a:rPr>
              <a:t> </a:t>
            </a:r>
            <a:r>
              <a:rPr lang="en-GB" sz="900" b="1" spc="-5" dirty="0">
                <a:solidFill>
                  <a:srgbClr val="FFFFFF"/>
                </a:solidFill>
                <a:latin typeface="DIN 2014 Bold"/>
                <a:cs typeface="DIN 2014 Bold"/>
              </a:rPr>
              <a:t>more</a:t>
            </a:r>
            <a:r>
              <a:rPr lang="en-GB" sz="900" b="1" spc="5" dirty="0">
                <a:solidFill>
                  <a:srgbClr val="FFFFFF"/>
                </a:solidFill>
                <a:latin typeface="DIN 2014 Bold"/>
                <a:cs typeface="DIN 2014 Bold"/>
              </a:rPr>
              <a:t> </a:t>
            </a:r>
            <a:r>
              <a:rPr lang="en-GB" sz="900" b="1" dirty="0">
                <a:solidFill>
                  <a:srgbClr val="FFFFFF"/>
                </a:solidFill>
                <a:latin typeface="DIN 2014 Bold"/>
                <a:cs typeface="DIN 2014 Bold"/>
              </a:rPr>
              <a:t>information</a:t>
            </a:r>
            <a:r>
              <a:rPr lang="en-GB" sz="900" b="1" spc="10" dirty="0">
                <a:solidFill>
                  <a:srgbClr val="FFFFFF"/>
                </a:solidFill>
                <a:latin typeface="DIN 2014 Bold"/>
                <a:cs typeface="DIN 2014 Bold"/>
              </a:rPr>
              <a:t> </a:t>
            </a:r>
            <a:r>
              <a:rPr lang="en-GB" sz="900" b="1" dirty="0">
                <a:solidFill>
                  <a:srgbClr val="FFFFFF"/>
                </a:solidFill>
                <a:latin typeface="DIN 2014 Bold"/>
                <a:cs typeface="DIN 2014 Bold"/>
              </a:rPr>
              <a:t>please</a:t>
            </a:r>
            <a:r>
              <a:rPr lang="en-GB" sz="900" b="1" spc="5" dirty="0">
                <a:solidFill>
                  <a:srgbClr val="FFFFFF"/>
                </a:solidFill>
                <a:latin typeface="DIN 2014 Bold"/>
                <a:cs typeface="DIN 2014 Bold"/>
              </a:rPr>
              <a:t> </a:t>
            </a:r>
            <a:r>
              <a:rPr lang="en-GB" sz="900" b="1" spc="-5" dirty="0">
                <a:solidFill>
                  <a:srgbClr val="FFFFFF"/>
                </a:solidFill>
                <a:latin typeface="DIN 2014 Bold"/>
                <a:cs typeface="DIN 2014 Bold"/>
              </a:rPr>
              <a:t>contact</a:t>
            </a:r>
            <a:r>
              <a:rPr lang="en-GB" sz="900" b="1" spc="10" dirty="0">
                <a:solidFill>
                  <a:srgbClr val="FFFFFF"/>
                </a:solidFill>
                <a:latin typeface="DIN 2014 Bold"/>
                <a:cs typeface="DIN 2014 Bold"/>
              </a:rPr>
              <a:t> </a:t>
            </a:r>
            <a:r>
              <a:rPr lang="en-GB" sz="900" b="1" spc="5" dirty="0">
                <a:solidFill>
                  <a:srgbClr val="FFFFFF"/>
                </a:solidFill>
                <a:latin typeface="DIN 2014 Bold"/>
                <a:cs typeface="DIN 2014 Bold"/>
              </a:rPr>
              <a:t> </a:t>
            </a:r>
            <a:r>
              <a:rPr lang="en-GB" sz="900" b="1" dirty="0">
                <a:solidFill>
                  <a:srgbClr val="FFFFFF"/>
                </a:solidFill>
                <a:latin typeface="DIN 2014 Bold"/>
                <a:cs typeface="DIN 2014 Bold"/>
              </a:rPr>
              <a:t>NWCH</a:t>
            </a:r>
            <a:r>
              <a:rPr lang="en-GB" sz="900" b="1" spc="10" dirty="0">
                <a:solidFill>
                  <a:srgbClr val="FFFFFF"/>
                </a:solidFill>
                <a:latin typeface="DIN 2014 Bold"/>
                <a:cs typeface="DIN 2014 Bold"/>
              </a:rPr>
              <a:t> – Mike Tyler </a:t>
            </a:r>
            <a:r>
              <a:rPr lang="en-GB" sz="900" b="1" spc="10" dirty="0">
                <a:solidFill>
                  <a:srgbClr val="FFFFFF"/>
                </a:solidFill>
                <a:latin typeface="DIN 2014 Bold"/>
                <a:cs typeface="DIN 2014 Bold"/>
                <a:hlinkClick r:id="rId15">
                  <a:extLst>
                    <a:ext uri="{A12FA001-AC4F-418D-AE19-62706E023703}">
                      <ahyp:hlinkClr xmlns:ahyp="http://schemas.microsoft.com/office/drawing/2018/hyperlinkcolor" val="tx"/>
                    </a:ext>
                  </a:extLst>
                </a:hlinkClick>
              </a:rPr>
              <a:t>mike.tyler@manchester.</a:t>
            </a:r>
            <a:r>
              <a:rPr lang="en-GB" sz="900" spc="10" dirty="0">
                <a:solidFill>
                  <a:schemeClr val="bg1"/>
                </a:solidFill>
                <a:latin typeface="DIN 2014"/>
                <a:cs typeface="DIN 2014 Bold"/>
                <a:hlinkClick r:id="rId15">
                  <a:extLst>
                    <a:ext uri="{A12FA001-AC4F-418D-AE19-62706E023703}">
                      <ahyp:hlinkClr xmlns:ahyp="http://schemas.microsoft.com/office/drawing/2018/hyperlinkcolor" val="tx"/>
                    </a:ext>
                  </a:extLst>
                </a:hlinkClick>
              </a:rPr>
              <a:t>gov.uk/</a:t>
            </a:r>
            <a:r>
              <a:rPr lang="en-GB" sz="900" spc="10" dirty="0">
                <a:solidFill>
                  <a:schemeClr val="bg1"/>
                </a:solidFill>
                <a:latin typeface="DIN 2014"/>
                <a:cs typeface="DIN 2014 Bold"/>
              </a:rPr>
              <a:t> </a:t>
            </a:r>
            <a:r>
              <a:rPr lang="en-GB" sz="900" dirty="0">
                <a:solidFill>
                  <a:schemeClr val="bg1"/>
                </a:solidFill>
                <a:latin typeface="DIN 2014"/>
              </a:rPr>
              <a:t>07885 801 477 </a:t>
            </a:r>
            <a:r>
              <a:rPr lang="en-GB" sz="900" spc="10" dirty="0">
                <a:solidFill>
                  <a:schemeClr val="bg1"/>
                </a:solidFill>
                <a:latin typeface="DIN 2014"/>
                <a:cs typeface="DIN 2014 Bold"/>
              </a:rPr>
              <a:t> </a:t>
            </a:r>
            <a:r>
              <a:rPr lang="en-GB" sz="900" b="1" spc="10" dirty="0">
                <a:solidFill>
                  <a:srgbClr val="FFFFFF"/>
                </a:solidFill>
                <a:latin typeface="DIN 2014 Bold"/>
                <a:cs typeface="DIN 2014 Bold"/>
              </a:rPr>
              <a:t>or Ian Hall ian.hall@manchester.gov.uk</a:t>
            </a:r>
            <a:endParaRPr lang="en-GB" sz="900" dirty="0">
              <a:latin typeface="DIN 2014 Bold"/>
              <a:cs typeface="DIN 2014 Bold"/>
            </a:endParaRPr>
          </a:p>
        </p:txBody>
      </p:sp>
      <p:pic>
        <p:nvPicPr>
          <p:cNvPr id="45" name="Picture 44" descr="A picture containing outdoor, tree, building, sky&#10;&#10;Description automatically generated">
            <a:extLst>
              <a:ext uri="{FF2B5EF4-FFF2-40B4-BE49-F238E27FC236}">
                <a16:creationId xmlns:a16="http://schemas.microsoft.com/office/drawing/2014/main" id="{C328B737-662A-4C68-85B9-D9FD812DCAC5}"/>
              </a:ext>
            </a:extLst>
          </p:cNvPr>
          <p:cNvPicPr>
            <a:picLocks noChangeAspect="1"/>
          </p:cNvPicPr>
          <p:nvPr/>
        </p:nvPicPr>
        <p:blipFill rotWithShape="1">
          <a:blip r:embed="rId16" cstate="print">
            <a:extLst>
              <a:ext uri="{28A0092B-C50C-407E-A947-70E740481C1C}">
                <a14:useLocalDpi xmlns:a14="http://schemas.microsoft.com/office/drawing/2010/main" val="0"/>
              </a:ext>
            </a:extLst>
          </a:blip>
          <a:srcRect t="30226" b="22731"/>
          <a:stretch/>
        </p:blipFill>
        <p:spPr>
          <a:xfrm>
            <a:off x="0" y="1384740"/>
            <a:ext cx="7556500" cy="2369849"/>
          </a:xfrm>
          <a:prstGeom prst="rect">
            <a:avLst/>
          </a:prstGeom>
        </p:spPr>
      </p:pic>
      <p:pic>
        <p:nvPicPr>
          <p:cNvPr id="48" name="Picture 47" descr="A group of people standing in front of a sign&#10;&#10;Description automatically generated">
            <a:extLst>
              <a:ext uri="{FF2B5EF4-FFF2-40B4-BE49-F238E27FC236}">
                <a16:creationId xmlns:a16="http://schemas.microsoft.com/office/drawing/2014/main" id="{22B927ED-4705-4F2D-98CB-109376A6A57A}"/>
              </a:ext>
            </a:extLst>
          </p:cNvPr>
          <p:cNvPicPr>
            <a:picLocks noChangeAspect="1"/>
          </p:cNvPicPr>
          <p:nvPr/>
        </p:nvPicPr>
        <p:blipFill rotWithShape="1">
          <a:blip r:embed="rId17" cstate="print">
            <a:extLst>
              <a:ext uri="{28A0092B-C50C-407E-A947-70E740481C1C}">
                <a14:useLocalDpi xmlns:a14="http://schemas.microsoft.com/office/drawing/2010/main" val="0"/>
              </a:ext>
            </a:extLst>
          </a:blip>
          <a:srcRect t="3090" b="4910"/>
          <a:stretch/>
        </p:blipFill>
        <p:spPr>
          <a:xfrm>
            <a:off x="457054" y="5257516"/>
            <a:ext cx="2113915" cy="1296509"/>
          </a:xfrm>
          <a:prstGeom prst="rect">
            <a:avLst/>
          </a:prstGeom>
        </p:spPr>
      </p:pic>
      <p:pic>
        <p:nvPicPr>
          <p:cNvPr id="53" name="Picture 27">
            <a:extLst>
              <a:ext uri="{FF2B5EF4-FFF2-40B4-BE49-F238E27FC236}">
                <a16:creationId xmlns:a16="http://schemas.microsoft.com/office/drawing/2014/main" id="{D9065D06-AE4B-48B4-A5C5-4F7C05094C26}"/>
              </a:ext>
            </a:extLst>
          </p:cNvPr>
          <p:cNvPicPr>
            <a:picLocks noChangeAspect="1" noChangeArrowheads="1"/>
          </p:cNvPicPr>
          <p:nvPr/>
        </p:nvPicPr>
        <p:blipFill rotWithShape="1">
          <a:blip r:embed="rId18" cstate="print">
            <a:extLst>
              <a:ext uri="{28A0092B-C50C-407E-A947-70E740481C1C}">
                <a14:useLocalDpi xmlns:a14="http://schemas.microsoft.com/office/drawing/2010/main" val="0"/>
              </a:ext>
            </a:extLst>
          </a:blip>
          <a:srcRect l="25012" r="24289"/>
          <a:stretch/>
        </p:blipFill>
        <p:spPr bwMode="auto">
          <a:xfrm>
            <a:off x="1833981" y="9405502"/>
            <a:ext cx="657919" cy="720812"/>
          </a:xfrm>
          <a:prstGeom prst="rect">
            <a:avLst/>
          </a:prstGeom>
          <a:noFill/>
          <a:extLst>
            <a:ext uri="{909E8E84-426E-40DD-AFC4-6F175D3DCCD1}">
              <a14:hiddenFill xmlns:a14="http://schemas.microsoft.com/office/drawing/2010/main">
                <a:solidFill>
                  <a:srgbClr val="FFFFFF"/>
                </a:solidFill>
              </a14:hiddenFill>
            </a:ext>
          </a:extLst>
        </p:spPr>
      </p:pic>
      <p:pic>
        <p:nvPicPr>
          <p:cNvPr id="54" name="Picture 53" descr="A picture containing graphical user interface&#10;&#10;Description automatically generated">
            <a:extLst>
              <a:ext uri="{FF2B5EF4-FFF2-40B4-BE49-F238E27FC236}">
                <a16:creationId xmlns:a16="http://schemas.microsoft.com/office/drawing/2014/main" id="{3D8FC77C-5D4F-4BA3-BDC2-143F8FC9C2F2}"/>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552783" y="9439754"/>
            <a:ext cx="1106233" cy="67044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FF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72</TotalTime>
  <Words>633</Words>
  <Application>Microsoft Office PowerPoint</Application>
  <PresentationFormat>Custom</PresentationFormat>
  <Paragraphs>48</Paragraphs>
  <Slides>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vt:i4>
      </vt:variant>
    </vt:vector>
  </HeadingPairs>
  <TitlesOfParts>
    <vt:vector size="7" baseType="lpstr">
      <vt:lpstr>Arial</vt:lpstr>
      <vt:lpstr>Calibri</vt:lpstr>
      <vt:lpstr>DIN 2014</vt:lpstr>
      <vt:lpstr>DIN 2014 Bold</vt:lpstr>
      <vt:lpstr>DIN 2014 Demi</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Pernavas, Alison (MS)</dc:creator>
  <cp:lastModifiedBy>Pernavas, Alison (MS)</cp:lastModifiedBy>
  <cp:revision>8</cp:revision>
  <dcterms:created xsi:type="dcterms:W3CDTF">2021-10-05T08:36:51Z</dcterms:created>
  <dcterms:modified xsi:type="dcterms:W3CDTF">2023-05-09T08:48:38Z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2021-10-05T00:00:00Z</vt:filetime>
  </property>
  <property fmtid="{D5CDD505-2E9C-101B-9397-08002B2CF9AE}" pid="3" name="Creator">
    <vt:lpwstr>Adobe InDesign 15.0 (Windows)</vt:lpwstr>
  </property>
  <property fmtid="{D5CDD505-2E9C-101B-9397-08002B2CF9AE}" pid="4" name="LastSaved">
    <vt:filetime>2021-10-05T00:00:00Z</vt:filetime>
  </property>
</Properties>
</file>