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sldIdLst>
    <p:sldId id="256" r:id="rId6"/>
  </p:sldIdLst>
  <p:sldSz cx="7556500" cy="10693400"/>
  <p:notesSz cx="7556500" cy="10693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781A5"/>
    <a:srgbClr val="1575B1"/>
    <a:srgbClr val="CB3725"/>
    <a:srgbClr val="CC4785"/>
    <a:srgbClr val="F2B828"/>
    <a:srgbClr val="6EAA38"/>
    <a:srgbClr val="242F6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00" d="100"/>
          <a:sy n="100" d="100"/>
        </p:scale>
        <p:origin x="2418" y="-1944"/>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5" Type="http://schemas.openxmlformats.org/officeDocument/2006/relationships/slideMaster" Target="slideMasters/slideMaster1.xml"/><Relationship Id="rId10"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67213" y="3314954"/>
            <a:ext cx="6428422" cy="2245614"/>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134427" y="5988304"/>
            <a:ext cx="5293995" cy="267335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2/11/2022</a:t>
            </a:fld>
            <a:endParaRPr lang="en-US" dirty="0"/>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2/11/2022</a:t>
            </a:fld>
            <a:endParaRPr lang="en-US" dirty="0"/>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sz="half" idx="2"/>
          </p:nvPr>
        </p:nvSpPr>
        <p:spPr>
          <a:xfrm>
            <a:off x="378142" y="2459482"/>
            <a:ext cx="3289839" cy="7057644"/>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3894867" y="2459482"/>
            <a:ext cx="3289839" cy="7057644"/>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2/11/2022</a:t>
            </a:fld>
            <a:endParaRPr lang="en-US" dirty="0"/>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2/11/2022</a:t>
            </a:fld>
            <a:endParaRPr lang="en-US" dirty="0"/>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2/11/2022</a:t>
            </a:fld>
            <a:endParaRPr lang="en-US" dirty="0"/>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378142" y="427736"/>
            <a:ext cx="6806565" cy="1710944"/>
          </a:xfrm>
          <a:prstGeom prst="rect">
            <a:avLst/>
          </a:prstGeom>
        </p:spPr>
        <p:txBody>
          <a:bodyPr wrap="square" lIns="0" tIns="0" rIns="0" bIns="0">
            <a:spAutoFit/>
          </a:bodyPr>
          <a:lstStyle>
            <a:lvl1pPr>
              <a:defRPr/>
            </a:lvl1pPr>
          </a:lstStyle>
          <a:p>
            <a:endParaRPr/>
          </a:p>
        </p:txBody>
      </p:sp>
      <p:sp>
        <p:nvSpPr>
          <p:cNvPr id="3" name="Holder 3"/>
          <p:cNvSpPr>
            <a:spLocks noGrp="1"/>
          </p:cNvSpPr>
          <p:nvPr>
            <p:ph type="body" idx="1"/>
          </p:nvPr>
        </p:nvSpPr>
        <p:spPr>
          <a:xfrm>
            <a:off x="378142" y="2459482"/>
            <a:ext cx="6806565" cy="7057644"/>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2571369" y="9944862"/>
            <a:ext cx="2420112" cy="534670"/>
          </a:xfrm>
          <a:prstGeom prst="rect">
            <a:avLst/>
          </a:prstGeom>
        </p:spPr>
        <p:txBody>
          <a:bodyPr wrap="square" lIns="0" tIns="0" rIns="0" bIns="0">
            <a:spAutoFit/>
          </a:bodyPr>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a:xfrm>
            <a:off x="378142" y="9944862"/>
            <a:ext cx="1739455" cy="53467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2/11/2022</a:t>
            </a:fld>
            <a:endParaRPr lang="en-US" dirty="0"/>
          </a:p>
        </p:txBody>
      </p:sp>
      <p:sp>
        <p:nvSpPr>
          <p:cNvPr id="6" name="Holder 6"/>
          <p:cNvSpPr>
            <a:spLocks noGrp="1"/>
          </p:cNvSpPr>
          <p:nvPr>
            <p:ph type="sldNum" sz="quarter" idx="7"/>
          </p:nvPr>
        </p:nvSpPr>
        <p:spPr>
          <a:xfrm>
            <a:off x="5445252" y="9944862"/>
            <a:ext cx="1739455" cy="53467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jpeg"/><Relationship Id="rId3" Type="http://schemas.openxmlformats.org/officeDocument/2006/relationships/hyperlink" Target="mailto:nwch@nwconstructionhub.org" TargetMode="External"/><Relationship Id="rId7" Type="http://schemas.openxmlformats.org/officeDocument/2006/relationships/image" Target="../media/image5.png"/><Relationship Id="rId12" Type="http://schemas.openxmlformats.org/officeDocument/2006/relationships/image" Target="../media/image10.png"/><Relationship Id="rId17" Type="http://schemas.openxmlformats.org/officeDocument/2006/relationships/image" Target="../media/image15.jpeg"/><Relationship Id="rId2" Type="http://schemas.openxmlformats.org/officeDocument/2006/relationships/image" Target="../media/image1.jpeg"/><Relationship Id="rId16" Type="http://schemas.openxmlformats.org/officeDocument/2006/relationships/image" Target="../media/image14.png"/><Relationship Id="rId1" Type="http://schemas.openxmlformats.org/officeDocument/2006/relationships/slideLayout" Target="../slideLayouts/slideLayout5.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5" Type="http://schemas.openxmlformats.org/officeDocument/2006/relationships/image" Target="../media/image13.png"/><Relationship Id="rId10" Type="http://schemas.openxmlformats.org/officeDocument/2006/relationships/image" Target="../media/image8.png"/><Relationship Id="rId19" Type="http://schemas.openxmlformats.org/officeDocument/2006/relationships/image" Target="../media/image17.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 name="Picture 9" descr="A picture containing outdoor, sky, tree, street&#10;&#10;Description automatically generated">
            <a:extLst>
              <a:ext uri="{FF2B5EF4-FFF2-40B4-BE49-F238E27FC236}">
                <a16:creationId xmlns:a16="http://schemas.microsoft.com/office/drawing/2014/main" id="{B3D014A0-77E7-4A09-AD64-6148A323066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1703"/>
          <a:stretch/>
        </p:blipFill>
        <p:spPr>
          <a:xfrm>
            <a:off x="0" y="0"/>
            <a:ext cx="7556500" cy="3698600"/>
          </a:xfrm>
          <a:prstGeom prst="rect">
            <a:avLst/>
          </a:prstGeom>
        </p:spPr>
      </p:pic>
      <p:sp>
        <p:nvSpPr>
          <p:cNvPr id="2" name="object 2"/>
          <p:cNvSpPr/>
          <p:nvPr/>
        </p:nvSpPr>
        <p:spPr>
          <a:xfrm>
            <a:off x="457200" y="10530002"/>
            <a:ext cx="2113915" cy="162560"/>
          </a:xfrm>
          <a:custGeom>
            <a:avLst/>
            <a:gdLst/>
            <a:ahLst/>
            <a:cxnLst/>
            <a:rect l="l" t="t" r="r" b="b"/>
            <a:pathLst>
              <a:path w="2113915" h="162559">
                <a:moveTo>
                  <a:pt x="0" y="162001"/>
                </a:moveTo>
                <a:lnTo>
                  <a:pt x="2113597" y="162001"/>
                </a:lnTo>
                <a:lnTo>
                  <a:pt x="2113597" y="0"/>
                </a:lnTo>
                <a:lnTo>
                  <a:pt x="0" y="0"/>
                </a:lnTo>
                <a:lnTo>
                  <a:pt x="0" y="162001"/>
                </a:lnTo>
                <a:close/>
              </a:path>
            </a:pathLst>
          </a:custGeom>
          <a:solidFill>
            <a:srgbClr val="367268"/>
          </a:solidFill>
        </p:spPr>
        <p:txBody>
          <a:bodyPr wrap="square" lIns="0" tIns="0" rIns="0" bIns="0" rtlCol="0"/>
          <a:lstStyle/>
          <a:p>
            <a:endParaRPr dirty="0"/>
          </a:p>
        </p:txBody>
      </p:sp>
      <p:sp>
        <p:nvSpPr>
          <p:cNvPr id="4" name="object 4"/>
          <p:cNvSpPr/>
          <p:nvPr/>
        </p:nvSpPr>
        <p:spPr>
          <a:xfrm>
            <a:off x="457200" y="3690010"/>
            <a:ext cx="2113915" cy="6490970"/>
          </a:xfrm>
          <a:custGeom>
            <a:avLst/>
            <a:gdLst/>
            <a:ahLst/>
            <a:cxnLst/>
            <a:rect l="l" t="t" r="r" b="b"/>
            <a:pathLst>
              <a:path w="2113915" h="6490970">
                <a:moveTo>
                  <a:pt x="0" y="6490792"/>
                </a:moveTo>
                <a:lnTo>
                  <a:pt x="2113597" y="6490792"/>
                </a:lnTo>
                <a:lnTo>
                  <a:pt x="2113597" y="0"/>
                </a:lnTo>
                <a:lnTo>
                  <a:pt x="0" y="0"/>
                </a:lnTo>
                <a:lnTo>
                  <a:pt x="0" y="6490792"/>
                </a:lnTo>
                <a:close/>
              </a:path>
            </a:pathLst>
          </a:custGeom>
          <a:solidFill>
            <a:srgbClr val="367268"/>
          </a:solidFill>
        </p:spPr>
        <p:txBody>
          <a:bodyPr wrap="square" lIns="0" tIns="0" rIns="0" bIns="0" rtlCol="0"/>
          <a:lstStyle/>
          <a:p>
            <a:endParaRPr dirty="0"/>
          </a:p>
        </p:txBody>
      </p:sp>
      <p:sp>
        <p:nvSpPr>
          <p:cNvPr id="5" name="object 5"/>
          <p:cNvSpPr/>
          <p:nvPr/>
        </p:nvSpPr>
        <p:spPr>
          <a:xfrm>
            <a:off x="0" y="10180802"/>
            <a:ext cx="7560309" cy="349250"/>
          </a:xfrm>
          <a:custGeom>
            <a:avLst/>
            <a:gdLst/>
            <a:ahLst/>
            <a:cxnLst/>
            <a:rect l="l" t="t" r="r" b="b"/>
            <a:pathLst>
              <a:path w="7560309" h="349250">
                <a:moveTo>
                  <a:pt x="7559992" y="0"/>
                </a:moveTo>
                <a:lnTo>
                  <a:pt x="0" y="0"/>
                </a:lnTo>
                <a:lnTo>
                  <a:pt x="0" y="349199"/>
                </a:lnTo>
                <a:lnTo>
                  <a:pt x="7559992" y="349199"/>
                </a:lnTo>
                <a:lnTo>
                  <a:pt x="7559992" y="0"/>
                </a:lnTo>
                <a:close/>
              </a:path>
            </a:pathLst>
          </a:custGeom>
          <a:solidFill>
            <a:srgbClr val="C0D242"/>
          </a:solidFill>
        </p:spPr>
        <p:txBody>
          <a:bodyPr wrap="square" lIns="0" tIns="0" rIns="0" bIns="0" rtlCol="0"/>
          <a:lstStyle/>
          <a:p>
            <a:endParaRPr dirty="0"/>
          </a:p>
        </p:txBody>
      </p:sp>
      <p:sp>
        <p:nvSpPr>
          <p:cNvPr id="6" name="object 6"/>
          <p:cNvSpPr txBox="1"/>
          <p:nvPr/>
        </p:nvSpPr>
        <p:spPr>
          <a:xfrm>
            <a:off x="2710499" y="3802815"/>
            <a:ext cx="4622124" cy="5743560"/>
          </a:xfrm>
          <a:prstGeom prst="rect">
            <a:avLst/>
          </a:prstGeom>
        </p:spPr>
        <p:txBody>
          <a:bodyPr vert="horz" wrap="square" lIns="0" tIns="12700" rIns="0" bIns="0" rtlCol="0">
            <a:spAutoFit/>
          </a:bodyPr>
          <a:lstStyle/>
          <a:p>
            <a:pPr marL="12700">
              <a:lnSpc>
                <a:spcPts val="1430"/>
              </a:lnSpc>
            </a:pPr>
            <a:r>
              <a:rPr lang="en-GB" sz="1200" b="1" spc="-5" dirty="0">
                <a:solidFill>
                  <a:srgbClr val="367268"/>
                </a:solidFill>
                <a:latin typeface="DIN 2014 Bold"/>
                <a:cs typeface="DIN 2014 Bold"/>
              </a:rPr>
              <a:t>The Shakespeare North Playhouse is a unique replica theatre within a modern cultural and educational building.  A new destination, it will celebrate the connections between Knowsley, Shakespeare and Elizabethan theatre, completing the UK’s Shakespearean triangle – London – Stratford-upon-Avon – Prescot.</a:t>
            </a:r>
            <a:endParaRPr lang="en-GB" sz="1200" b="1" spc="-5" dirty="0">
              <a:solidFill>
                <a:srgbClr val="367268"/>
              </a:solidFill>
              <a:latin typeface="DIN 2014 Bold"/>
              <a:cs typeface="DIN 2014"/>
            </a:endParaRPr>
          </a:p>
          <a:p>
            <a:pPr marL="12700">
              <a:lnSpc>
                <a:spcPts val="1430"/>
              </a:lnSpc>
            </a:pPr>
            <a:r>
              <a:rPr lang="en-GB" sz="900" dirty="0">
                <a:solidFill>
                  <a:srgbClr val="4A4A49"/>
                </a:solidFill>
                <a:latin typeface="DIN 2014"/>
                <a:cs typeface="DIN 2014"/>
              </a:rPr>
              <a:t>The new attraction in the heart of Prescot forms a key part of the regeneration of the town centre and will attract visitors from around the world, broadening horizons and opportunities for local communities.</a:t>
            </a:r>
          </a:p>
          <a:p>
            <a:pPr marL="12700">
              <a:lnSpc>
                <a:spcPts val="1430"/>
              </a:lnSpc>
            </a:pPr>
            <a:endParaRPr lang="en-GB" sz="900" b="1" spc="5" dirty="0">
              <a:solidFill>
                <a:srgbClr val="4A4A49"/>
              </a:solidFill>
              <a:latin typeface="DIN 2014"/>
              <a:cs typeface="DIN 2014 Demi"/>
            </a:endParaRPr>
          </a:p>
          <a:p>
            <a:pPr marL="12700">
              <a:lnSpc>
                <a:spcPts val="1430"/>
              </a:lnSpc>
            </a:pPr>
            <a:r>
              <a:rPr lang="en-GB" sz="1300" b="1" spc="5" dirty="0">
                <a:solidFill>
                  <a:srgbClr val="C0D242"/>
                </a:solidFill>
                <a:latin typeface="DIN 2014 Demi"/>
                <a:cs typeface="DIN 2014 Demi"/>
              </a:rPr>
              <a:t>A UNIQUE BUILDING DESIGN, </a:t>
            </a:r>
            <a:r>
              <a:rPr kumimoji="0" lang="en-GB" sz="1300" b="1" i="0" u="none" strike="noStrike" kern="1200" cap="none" spc="5" normalizeH="0" baseline="0" noProof="0" dirty="0">
                <a:ln>
                  <a:noFill/>
                </a:ln>
                <a:solidFill>
                  <a:srgbClr val="C0D242"/>
                </a:solidFill>
                <a:effectLst/>
                <a:uLnTx/>
                <a:uFillTx/>
                <a:latin typeface="DIN 2014 Demi"/>
                <a:ea typeface="+mn-ea"/>
                <a:cs typeface="DIN 2014 Demi"/>
              </a:rPr>
              <a:t>DRIVING REGENERATION </a:t>
            </a:r>
            <a:endParaRPr lang="en-GB" sz="1300" b="1" spc="5" dirty="0">
              <a:solidFill>
                <a:srgbClr val="C0D242"/>
              </a:solidFill>
              <a:latin typeface="DIN 2014 Demi"/>
              <a:cs typeface="DIN 2014 Demi"/>
            </a:endParaRPr>
          </a:p>
          <a:p>
            <a:pPr marL="12700">
              <a:lnSpc>
                <a:spcPts val="1430"/>
              </a:lnSpc>
            </a:pPr>
            <a:r>
              <a:rPr lang="en-GB" sz="900" dirty="0">
                <a:latin typeface="DIN 2014" panose="020B0504020202020204"/>
                <a:cs typeface="DIN 2014 Demi"/>
              </a:rPr>
              <a:t>This contemporary signature building has a striking external façade.  The auditorium is a replica of Henry VIII, </a:t>
            </a:r>
            <a:r>
              <a:rPr lang="en-GB" sz="900" dirty="0">
                <a:latin typeface="DIN 2014" panose="020B0504020202020204"/>
              </a:rPr>
              <a:t> Cockpit-in-Court, Whitehall,  with a  copy of the 17</a:t>
            </a:r>
            <a:r>
              <a:rPr lang="en-GB" sz="900" baseline="30000" dirty="0">
                <a:latin typeface="DIN 2014" panose="020B0504020202020204"/>
              </a:rPr>
              <a:t>th</a:t>
            </a:r>
            <a:r>
              <a:rPr lang="en-GB" sz="900" dirty="0">
                <a:latin typeface="DIN 2014" panose="020B0504020202020204"/>
              </a:rPr>
              <a:t> Century Inigo Jones designed ‘Frons Scena’ and will have capacity of 320-470 seats.  </a:t>
            </a:r>
            <a:r>
              <a:rPr lang="en-GB" sz="900" dirty="0">
                <a:latin typeface="DIN 2014" panose="020B0504020202020204"/>
                <a:cs typeface="DIN 2014 Demi"/>
              </a:rPr>
              <a:t>The Playhouse will form part of a small, exclusive group of international replica theatres including the Globe, London. Key features include:</a:t>
            </a:r>
          </a:p>
          <a:p>
            <a:pPr marL="184150" indent="-171450">
              <a:lnSpc>
                <a:spcPts val="1430"/>
              </a:lnSpc>
              <a:buFont typeface="Arial" panose="020B0604020202020204" pitchFamily="34" charset="0"/>
              <a:buChar char="•"/>
            </a:pPr>
            <a:r>
              <a:rPr lang="en-GB" sz="900" dirty="0">
                <a:latin typeface="DIN 2014" panose="020B0504020202020204"/>
                <a:cs typeface="DIN 2014"/>
              </a:rPr>
              <a:t>An outdoor performance garden</a:t>
            </a:r>
          </a:p>
          <a:p>
            <a:pPr marL="184150" indent="-171450">
              <a:lnSpc>
                <a:spcPts val="1430"/>
              </a:lnSpc>
              <a:buFont typeface="Arial" panose="020B0604020202020204" pitchFamily="34" charset="0"/>
              <a:buChar char="•"/>
            </a:pPr>
            <a:r>
              <a:rPr lang="en-GB" sz="900" dirty="0">
                <a:latin typeface="DIN 2014" panose="020B0504020202020204"/>
                <a:cs typeface="DIN 2014"/>
              </a:rPr>
              <a:t>Studio (performance and rehearsal)</a:t>
            </a:r>
          </a:p>
          <a:p>
            <a:pPr marL="184150" indent="-171450">
              <a:lnSpc>
                <a:spcPts val="1430"/>
              </a:lnSpc>
              <a:buFont typeface="Arial" panose="020B0604020202020204" pitchFamily="34" charset="0"/>
              <a:buChar char="•"/>
            </a:pPr>
            <a:r>
              <a:rPr lang="en-GB" sz="900" dirty="0">
                <a:latin typeface="DIN 2014" panose="020B0504020202020204"/>
                <a:cs typeface="DIN 2014"/>
              </a:rPr>
              <a:t>Educational facilities- for lifelong learning opportunities and an education programme</a:t>
            </a:r>
          </a:p>
          <a:p>
            <a:pPr marL="184150" indent="-171450">
              <a:lnSpc>
                <a:spcPts val="1430"/>
              </a:lnSpc>
              <a:buFont typeface="Arial" panose="020B0604020202020204" pitchFamily="34" charset="0"/>
              <a:buChar char="•"/>
            </a:pPr>
            <a:r>
              <a:rPr lang="en-GB" sz="900" dirty="0">
                <a:latin typeface="DIN 2014" panose="020B0504020202020204"/>
                <a:cs typeface="DIN 2014"/>
              </a:rPr>
              <a:t>A high quality digital gallery and integrated visitor experience</a:t>
            </a:r>
          </a:p>
          <a:p>
            <a:pPr marL="184150" indent="-171450">
              <a:lnSpc>
                <a:spcPts val="1430"/>
              </a:lnSpc>
              <a:buFont typeface="Arial" panose="020B0604020202020204" pitchFamily="34" charset="0"/>
              <a:buChar char="•"/>
            </a:pPr>
            <a:r>
              <a:rPr lang="en-GB" sz="900" dirty="0">
                <a:latin typeface="DIN 2014" panose="020B0504020202020204"/>
                <a:cs typeface="DIN 2014"/>
              </a:rPr>
              <a:t>Bar/café with attractive external piazza area</a:t>
            </a:r>
          </a:p>
          <a:p>
            <a:pPr marL="184150" indent="-171450">
              <a:lnSpc>
                <a:spcPts val="1430"/>
              </a:lnSpc>
              <a:buFont typeface="Arial" panose="020B0604020202020204" pitchFamily="34" charset="0"/>
              <a:buChar char="•"/>
            </a:pPr>
            <a:r>
              <a:rPr lang="en-GB" sz="900" dirty="0">
                <a:latin typeface="DIN 2014" panose="020B0504020202020204"/>
                <a:cs typeface="DIN 2014"/>
              </a:rPr>
              <a:t>Retail and office space</a:t>
            </a:r>
          </a:p>
          <a:p>
            <a:pPr marL="12700">
              <a:lnSpc>
                <a:spcPts val="1430"/>
              </a:lnSpc>
            </a:pPr>
            <a:r>
              <a:rPr lang="en-GB" sz="900" dirty="0">
                <a:latin typeface="DIN 2014" panose="020B0504020202020204"/>
                <a:cs typeface="DIN 2014"/>
              </a:rPr>
              <a:t>The project is part of a far-reaching regeneration programme to transform the historic town and affect significant, positive changes within the region including new high quality jobs, strong growth in the local economy and much increased footfall in Prescot town centre. </a:t>
            </a:r>
          </a:p>
          <a:p>
            <a:pPr marL="12700">
              <a:lnSpc>
                <a:spcPts val="1430"/>
              </a:lnSpc>
            </a:pPr>
            <a:endParaRPr lang="en-GB" sz="900" dirty="0">
              <a:latin typeface="DIN 2014" panose="020B0504020202020204"/>
              <a:cs typeface="DIN 2014"/>
            </a:endParaRPr>
          </a:p>
          <a:p>
            <a:pPr marL="12700" marR="0" lvl="0" indent="0" algn="l" defTabSz="914400" rtl="0" eaLnBrk="1" fontAlgn="auto" latinLnBrk="0" hangingPunct="1">
              <a:lnSpc>
                <a:spcPts val="1430"/>
              </a:lnSpc>
              <a:spcBef>
                <a:spcPts val="0"/>
              </a:spcBef>
              <a:spcAft>
                <a:spcPts val="0"/>
              </a:spcAft>
              <a:buClrTx/>
              <a:buSzTx/>
              <a:buFontTx/>
              <a:buNone/>
              <a:tabLst/>
              <a:defRPr/>
            </a:pPr>
            <a:r>
              <a:rPr lang="en-GB" sz="1300" b="1" spc="5" dirty="0">
                <a:solidFill>
                  <a:srgbClr val="C0D242"/>
                </a:solidFill>
                <a:latin typeface="DIN 2014 Demi"/>
                <a:cs typeface="DIN 2014 Demi"/>
              </a:rPr>
              <a:t>AWARD WINNING </a:t>
            </a:r>
            <a:endParaRPr kumimoji="0" lang="en-GB" sz="1300" b="1" i="0" u="none" strike="noStrike" kern="1200" cap="none" spc="5" normalizeH="0" baseline="0" noProof="0" dirty="0">
              <a:ln>
                <a:noFill/>
              </a:ln>
              <a:solidFill>
                <a:srgbClr val="C0D242"/>
              </a:solidFill>
              <a:effectLst/>
              <a:uLnTx/>
              <a:uFillTx/>
              <a:latin typeface="DIN 2014 Demi"/>
              <a:ea typeface="+mn-ea"/>
              <a:cs typeface="DIN 2014 Demi"/>
            </a:endParaRPr>
          </a:p>
          <a:p>
            <a:pPr marL="12700" marR="0" lvl="0" indent="0" algn="l" defTabSz="914400" rtl="0" eaLnBrk="1" fontAlgn="auto" latinLnBrk="0" hangingPunct="1">
              <a:lnSpc>
                <a:spcPts val="1430"/>
              </a:lnSpc>
              <a:spcBef>
                <a:spcPts val="0"/>
              </a:spcBef>
              <a:spcAft>
                <a:spcPts val="0"/>
              </a:spcAft>
              <a:buClrTx/>
              <a:buSzTx/>
              <a:buFontTx/>
              <a:buNone/>
              <a:tabLst/>
              <a:defRPr/>
            </a:pPr>
            <a:r>
              <a:rPr lang="en-GB" sz="900" dirty="0">
                <a:solidFill>
                  <a:prstClr val="black"/>
                </a:solidFill>
                <a:latin typeface="DIN 2014" panose="020B0504020202020204"/>
                <a:cs typeface="DIN 2014 Demi"/>
              </a:rPr>
              <a:t>Shakespeare North recently won the Sustainability Award at the North West Regional Construction Awards for utilising carbon reduction technology. Innovative flywheel technology was used by Kier, in partnership with supply chain partner, Sunbelt Rentals, to power the crane on site, with fuel consumption reduced by 40%, resulting in 40% less carbon being produced. As well as carbon savings, this provided social value benefits to the community, including reduced air pollution and less traffic movements and congestion.</a:t>
            </a:r>
            <a:endParaRPr lang="en-GB" sz="900" dirty="0">
              <a:latin typeface="DIN 2014" panose="020B0504020202020204"/>
              <a:cs typeface="DIN 2014"/>
            </a:endParaRPr>
          </a:p>
        </p:txBody>
      </p:sp>
      <p:sp>
        <p:nvSpPr>
          <p:cNvPr id="13" name="object 13"/>
          <p:cNvSpPr txBox="1"/>
          <p:nvPr/>
        </p:nvSpPr>
        <p:spPr>
          <a:xfrm>
            <a:off x="799881" y="10280779"/>
            <a:ext cx="5960745" cy="175260"/>
          </a:xfrm>
          <a:prstGeom prst="rect">
            <a:avLst/>
          </a:prstGeom>
        </p:spPr>
        <p:txBody>
          <a:bodyPr vert="horz" wrap="square" lIns="0" tIns="13335" rIns="0" bIns="0" rtlCol="0">
            <a:spAutoFit/>
          </a:bodyPr>
          <a:lstStyle/>
          <a:p>
            <a:pPr marL="12700">
              <a:lnSpc>
                <a:spcPct val="100000"/>
              </a:lnSpc>
              <a:spcBef>
                <a:spcPts val="105"/>
              </a:spcBef>
            </a:pPr>
            <a:r>
              <a:rPr sz="900" b="1" spc="-10" dirty="0">
                <a:solidFill>
                  <a:srgbClr val="FFFFFF"/>
                </a:solidFill>
                <a:latin typeface="DIN 2014 Bold"/>
                <a:cs typeface="DIN 2014 Bold"/>
              </a:rPr>
              <a:t>For</a:t>
            </a:r>
            <a:r>
              <a:rPr sz="900" b="1" spc="5" dirty="0">
                <a:solidFill>
                  <a:srgbClr val="FFFFFF"/>
                </a:solidFill>
                <a:latin typeface="DIN 2014 Bold"/>
                <a:cs typeface="DIN 2014 Bold"/>
              </a:rPr>
              <a:t> </a:t>
            </a:r>
            <a:r>
              <a:rPr sz="900" b="1" spc="-5" dirty="0">
                <a:solidFill>
                  <a:srgbClr val="FFFFFF"/>
                </a:solidFill>
                <a:latin typeface="DIN 2014 Bold"/>
                <a:cs typeface="DIN 2014 Bold"/>
              </a:rPr>
              <a:t>more</a:t>
            </a:r>
            <a:r>
              <a:rPr sz="900" b="1" spc="5" dirty="0">
                <a:solidFill>
                  <a:srgbClr val="FFFFFF"/>
                </a:solidFill>
                <a:latin typeface="DIN 2014 Bold"/>
                <a:cs typeface="DIN 2014 Bold"/>
              </a:rPr>
              <a:t> </a:t>
            </a:r>
            <a:r>
              <a:rPr sz="900" b="1" dirty="0">
                <a:solidFill>
                  <a:srgbClr val="FFFFFF"/>
                </a:solidFill>
                <a:latin typeface="DIN 2014 Bold"/>
                <a:cs typeface="DIN 2014 Bold"/>
              </a:rPr>
              <a:t>information</a:t>
            </a:r>
            <a:r>
              <a:rPr sz="900" b="1" spc="10" dirty="0">
                <a:solidFill>
                  <a:srgbClr val="FFFFFF"/>
                </a:solidFill>
                <a:latin typeface="DIN 2014 Bold"/>
                <a:cs typeface="DIN 2014 Bold"/>
              </a:rPr>
              <a:t> </a:t>
            </a:r>
            <a:r>
              <a:rPr sz="900" b="1" dirty="0">
                <a:solidFill>
                  <a:srgbClr val="FFFFFF"/>
                </a:solidFill>
                <a:latin typeface="DIN 2014 Bold"/>
                <a:cs typeface="DIN 2014 Bold"/>
              </a:rPr>
              <a:t>please</a:t>
            </a:r>
            <a:r>
              <a:rPr sz="900" b="1" spc="5" dirty="0">
                <a:solidFill>
                  <a:srgbClr val="FFFFFF"/>
                </a:solidFill>
                <a:latin typeface="DIN 2014 Bold"/>
                <a:cs typeface="DIN 2014 Bold"/>
              </a:rPr>
              <a:t> </a:t>
            </a:r>
            <a:r>
              <a:rPr sz="900" b="1" spc="-5" dirty="0">
                <a:solidFill>
                  <a:srgbClr val="FFFFFF"/>
                </a:solidFill>
                <a:latin typeface="DIN 2014 Bold"/>
                <a:cs typeface="DIN 2014 Bold"/>
              </a:rPr>
              <a:t>contact</a:t>
            </a:r>
            <a:r>
              <a:rPr sz="900" b="1" spc="10" dirty="0">
                <a:solidFill>
                  <a:srgbClr val="FFFFFF"/>
                </a:solidFill>
                <a:latin typeface="DIN 2014 Bold"/>
                <a:cs typeface="DIN 2014 Bold"/>
              </a:rPr>
              <a:t> </a:t>
            </a:r>
            <a:r>
              <a:rPr sz="900" b="1" dirty="0">
                <a:solidFill>
                  <a:srgbClr val="FFFFFF"/>
                </a:solidFill>
                <a:latin typeface="DIN 2014 Bold"/>
                <a:cs typeface="DIN 2014 Bold"/>
              </a:rPr>
              <a:t>the</a:t>
            </a:r>
            <a:r>
              <a:rPr sz="900" b="1" spc="5" dirty="0">
                <a:solidFill>
                  <a:srgbClr val="FFFFFF"/>
                </a:solidFill>
                <a:latin typeface="DIN 2014 Bold"/>
                <a:cs typeface="DIN 2014 Bold"/>
              </a:rPr>
              <a:t> </a:t>
            </a:r>
            <a:r>
              <a:rPr sz="900" b="1" dirty="0">
                <a:solidFill>
                  <a:srgbClr val="FFFFFF"/>
                </a:solidFill>
                <a:latin typeface="DIN 2014 Bold"/>
                <a:cs typeface="DIN 2014 Bold"/>
              </a:rPr>
              <a:t>NWCH</a:t>
            </a:r>
            <a:r>
              <a:rPr sz="900" b="1" spc="10" dirty="0">
                <a:solidFill>
                  <a:srgbClr val="FFFFFF"/>
                </a:solidFill>
                <a:latin typeface="DIN 2014 Bold"/>
                <a:cs typeface="DIN 2014 Bold"/>
              </a:rPr>
              <a:t> </a:t>
            </a:r>
            <a:r>
              <a:rPr sz="900" b="1" dirty="0">
                <a:solidFill>
                  <a:srgbClr val="FFFFFF"/>
                </a:solidFill>
                <a:latin typeface="DIN 2014 Bold"/>
                <a:cs typeface="DIN 2014 Bold"/>
              </a:rPr>
              <a:t>Management</a:t>
            </a:r>
            <a:r>
              <a:rPr sz="900" b="1" spc="5" dirty="0">
                <a:solidFill>
                  <a:srgbClr val="FFFFFF"/>
                </a:solidFill>
                <a:latin typeface="DIN 2014 Bold"/>
                <a:cs typeface="DIN 2014 Bold"/>
              </a:rPr>
              <a:t> </a:t>
            </a:r>
            <a:r>
              <a:rPr sz="900" b="1" spc="-15" dirty="0">
                <a:solidFill>
                  <a:srgbClr val="FFFFFF"/>
                </a:solidFill>
                <a:latin typeface="DIN 2014 Bold"/>
                <a:cs typeface="DIN 2014 Bold"/>
              </a:rPr>
              <a:t>Team:</a:t>
            </a:r>
            <a:r>
              <a:rPr sz="900" b="1" spc="10" dirty="0">
                <a:solidFill>
                  <a:srgbClr val="FFFFFF"/>
                </a:solidFill>
                <a:latin typeface="DIN 2014 Bold"/>
                <a:cs typeface="DIN 2014 Bold"/>
              </a:rPr>
              <a:t> </a:t>
            </a:r>
            <a:r>
              <a:rPr sz="900" b="1" spc="-5" dirty="0">
                <a:solidFill>
                  <a:srgbClr val="FFFFFF"/>
                </a:solidFill>
                <a:latin typeface="DIN 2014 Bold"/>
                <a:cs typeface="DIN 2014 Bold"/>
                <a:hlinkClick r:id="rId3"/>
              </a:rPr>
              <a:t>nwch@nwconstructionhub.org</a:t>
            </a:r>
            <a:r>
              <a:rPr sz="900" b="1" spc="5" dirty="0">
                <a:solidFill>
                  <a:srgbClr val="FFFFFF"/>
                </a:solidFill>
                <a:latin typeface="DIN 2014 Bold"/>
                <a:cs typeface="DIN 2014 Bold"/>
              </a:rPr>
              <a:t> </a:t>
            </a:r>
            <a:r>
              <a:rPr sz="900" b="1" dirty="0">
                <a:solidFill>
                  <a:srgbClr val="9DB0AB"/>
                </a:solidFill>
                <a:latin typeface="DIN 2014 Bold"/>
                <a:cs typeface="DIN 2014 Bold"/>
              </a:rPr>
              <a:t>|</a:t>
            </a:r>
            <a:r>
              <a:rPr sz="900" b="1" spc="10" dirty="0">
                <a:solidFill>
                  <a:srgbClr val="9DB0AB"/>
                </a:solidFill>
                <a:latin typeface="DIN 2014 Bold"/>
                <a:cs typeface="DIN 2014 Bold"/>
              </a:rPr>
              <a:t> </a:t>
            </a:r>
            <a:r>
              <a:rPr sz="900" b="1" spc="-5" dirty="0">
                <a:solidFill>
                  <a:srgbClr val="FFFFFF"/>
                </a:solidFill>
                <a:latin typeface="DIN 2014 Bold"/>
                <a:cs typeface="DIN 2014 Bold"/>
              </a:rPr>
              <a:t>nwconstructionhub.org</a:t>
            </a:r>
            <a:endParaRPr sz="900" dirty="0">
              <a:latin typeface="DIN 2014 Bold"/>
              <a:cs typeface="DIN 2014 Bold"/>
            </a:endParaRPr>
          </a:p>
        </p:txBody>
      </p:sp>
      <p:sp>
        <p:nvSpPr>
          <p:cNvPr id="7" name="object 7"/>
          <p:cNvSpPr txBox="1"/>
          <p:nvPr/>
        </p:nvSpPr>
        <p:spPr>
          <a:xfrm>
            <a:off x="2671744" y="9508853"/>
            <a:ext cx="4560250" cy="619039"/>
          </a:xfrm>
          <a:prstGeom prst="rect">
            <a:avLst/>
          </a:prstGeom>
          <a:ln w="6350">
            <a:solidFill>
              <a:srgbClr val="C0D242"/>
            </a:solidFill>
          </a:ln>
        </p:spPr>
        <p:txBody>
          <a:bodyPr vert="horz" wrap="square" lIns="0" tIns="0" rIns="0" bIns="0" rtlCol="0" anchor="ctr" anchorCtr="0">
            <a:noAutofit/>
          </a:bodyPr>
          <a:lstStyle/>
          <a:p>
            <a:pPr algn="ctr">
              <a:lnSpc>
                <a:spcPct val="100000"/>
              </a:lnSpc>
            </a:pPr>
            <a:r>
              <a:rPr lang="en-GB" sz="825" i="1" dirty="0">
                <a:solidFill>
                  <a:srgbClr val="367268"/>
                </a:solidFill>
                <a:latin typeface="DIN 2014"/>
                <a:cs typeface="DIN 2014"/>
              </a:rPr>
              <a:t>“The Shakespeare North Playhouse is a transformational development for Prescot, Knowsley and the wider Liverpool City Region. It is forecast to attract more than 140,000 new visitors to the area, increase spending in the local economy, create new jobs and opportunities for the local supply chain.”</a:t>
            </a:r>
          </a:p>
          <a:p>
            <a:pPr algn="ctr">
              <a:lnSpc>
                <a:spcPct val="100000"/>
              </a:lnSpc>
            </a:pPr>
            <a:r>
              <a:rPr lang="en-GB" sz="1000" spc="5" dirty="0">
                <a:solidFill>
                  <a:srgbClr val="A2A7AA"/>
                </a:solidFill>
                <a:latin typeface="DIN 2014"/>
                <a:cs typeface="DIN 2014"/>
              </a:rPr>
              <a:t>COUNCILLOR GRAHAM MORGAN- LEADER OF KNOWSLEY COUNCIL</a:t>
            </a:r>
            <a:endParaRPr sz="1000" dirty="0">
              <a:latin typeface="DIN 2014"/>
              <a:cs typeface="DIN 2014"/>
            </a:endParaRPr>
          </a:p>
        </p:txBody>
      </p:sp>
      <p:sp>
        <p:nvSpPr>
          <p:cNvPr id="8" name="object 8"/>
          <p:cNvSpPr txBox="1"/>
          <p:nvPr/>
        </p:nvSpPr>
        <p:spPr>
          <a:xfrm>
            <a:off x="545197" y="6628038"/>
            <a:ext cx="1860163" cy="1333698"/>
          </a:xfrm>
          <a:prstGeom prst="rect">
            <a:avLst/>
          </a:prstGeom>
        </p:spPr>
        <p:txBody>
          <a:bodyPr vert="horz" wrap="square" lIns="0" tIns="48260" rIns="0" bIns="0" rtlCol="0">
            <a:spAutoFit/>
          </a:bodyPr>
          <a:lstStyle/>
          <a:p>
            <a:pPr marL="12700">
              <a:lnSpc>
                <a:spcPct val="100000"/>
              </a:lnSpc>
              <a:spcBef>
                <a:spcPts val="380"/>
              </a:spcBef>
            </a:pPr>
            <a:r>
              <a:rPr sz="900" b="1" dirty="0">
                <a:solidFill>
                  <a:srgbClr val="FFFFFF"/>
                </a:solidFill>
                <a:latin typeface="DIN 2014 Bold"/>
                <a:cs typeface="DIN 2014 Bold"/>
              </a:rPr>
              <a:t>SOCIAL</a:t>
            </a:r>
            <a:r>
              <a:rPr sz="900" b="1" spc="-25" dirty="0">
                <a:solidFill>
                  <a:srgbClr val="FFFFFF"/>
                </a:solidFill>
                <a:latin typeface="DIN 2014 Bold"/>
                <a:cs typeface="DIN 2014 Bold"/>
              </a:rPr>
              <a:t> </a:t>
            </a:r>
            <a:r>
              <a:rPr sz="900" b="1" spc="-10" dirty="0">
                <a:solidFill>
                  <a:srgbClr val="FFFFFF"/>
                </a:solidFill>
                <a:latin typeface="DIN 2014 Bold"/>
                <a:cs typeface="DIN 2014 Bold"/>
              </a:rPr>
              <a:t>VALUE</a:t>
            </a:r>
            <a:r>
              <a:rPr sz="900" b="1" spc="-20" dirty="0">
                <a:solidFill>
                  <a:srgbClr val="FFFFFF"/>
                </a:solidFill>
                <a:latin typeface="DIN 2014 Bold"/>
                <a:cs typeface="DIN 2014 Bold"/>
              </a:rPr>
              <a:t> </a:t>
            </a:r>
            <a:r>
              <a:rPr sz="900" b="1" spc="-5" dirty="0">
                <a:solidFill>
                  <a:srgbClr val="FFFFFF"/>
                </a:solidFill>
                <a:latin typeface="DIN 2014 Bold"/>
                <a:cs typeface="DIN 2014 Bold"/>
              </a:rPr>
              <a:t>PROMISE:</a:t>
            </a:r>
            <a:endParaRPr sz="900" dirty="0">
              <a:latin typeface="DIN 2014 Bold"/>
              <a:cs typeface="DIN 2014 Bold"/>
            </a:endParaRPr>
          </a:p>
          <a:p>
            <a:pPr marL="127000" indent="-114300">
              <a:lnSpc>
                <a:spcPct val="100000"/>
              </a:lnSpc>
              <a:spcBef>
                <a:spcPts val="285"/>
              </a:spcBef>
              <a:buChar char="•"/>
              <a:tabLst>
                <a:tab pos="127000" algn="l"/>
              </a:tabLst>
            </a:pPr>
            <a:r>
              <a:rPr lang="en-GB" sz="900" dirty="0">
                <a:solidFill>
                  <a:srgbClr val="FFFFFF"/>
                </a:solidFill>
                <a:latin typeface="DIN 2014"/>
                <a:cs typeface="DIN 2014"/>
              </a:rPr>
              <a:t>11 Apprenticeships</a:t>
            </a:r>
            <a:endParaRPr sz="900" dirty="0">
              <a:latin typeface="DIN 2014"/>
              <a:cs typeface="DIN 2014"/>
            </a:endParaRPr>
          </a:p>
          <a:p>
            <a:pPr marL="127000" indent="-114300">
              <a:lnSpc>
                <a:spcPct val="100000"/>
              </a:lnSpc>
              <a:buChar char="•"/>
              <a:tabLst>
                <a:tab pos="127000" algn="l"/>
              </a:tabLst>
            </a:pPr>
            <a:r>
              <a:rPr lang="en-GB" sz="900" dirty="0">
                <a:solidFill>
                  <a:srgbClr val="FFFFFF"/>
                </a:solidFill>
                <a:latin typeface="DIN 2014"/>
                <a:cs typeface="DIN 2014"/>
              </a:rPr>
              <a:t>7 jobs created/ employment support</a:t>
            </a:r>
            <a:endParaRPr sz="900" dirty="0">
              <a:latin typeface="DIN 2014"/>
              <a:cs typeface="DIN 2014"/>
            </a:endParaRPr>
          </a:p>
          <a:p>
            <a:pPr marL="127000" indent="-114300">
              <a:lnSpc>
                <a:spcPct val="100000"/>
              </a:lnSpc>
              <a:buChar char="•"/>
              <a:tabLst>
                <a:tab pos="127000" algn="l"/>
              </a:tabLst>
            </a:pPr>
            <a:r>
              <a:rPr lang="en-GB" sz="900" dirty="0">
                <a:solidFill>
                  <a:srgbClr val="FFFFFF"/>
                </a:solidFill>
                <a:latin typeface="DIN 2014"/>
                <a:cs typeface="DIN 2014"/>
              </a:rPr>
              <a:t>7 work experience placements</a:t>
            </a:r>
            <a:endParaRPr sz="900" dirty="0">
              <a:latin typeface="DIN 2014"/>
              <a:cs typeface="DIN 2014"/>
            </a:endParaRPr>
          </a:p>
          <a:p>
            <a:pPr marL="127000" indent="-114300">
              <a:lnSpc>
                <a:spcPct val="100000"/>
              </a:lnSpc>
              <a:buChar char="•"/>
              <a:tabLst>
                <a:tab pos="127000" algn="l"/>
              </a:tabLst>
            </a:pPr>
            <a:r>
              <a:rPr lang="en-GB" sz="900" dirty="0">
                <a:solidFill>
                  <a:srgbClr val="FFFFFF"/>
                </a:solidFill>
                <a:latin typeface="DIN 2014"/>
                <a:cs typeface="DIN 2014"/>
              </a:rPr>
              <a:t>56 training weeks</a:t>
            </a:r>
            <a:endParaRPr sz="900" dirty="0">
              <a:latin typeface="DIN 2014"/>
              <a:cs typeface="DIN 2014"/>
            </a:endParaRPr>
          </a:p>
          <a:p>
            <a:pPr marL="127000" indent="-114300">
              <a:lnSpc>
                <a:spcPct val="100000"/>
              </a:lnSpc>
              <a:buChar char="•"/>
              <a:tabLst>
                <a:tab pos="127000" algn="l"/>
              </a:tabLst>
            </a:pPr>
            <a:r>
              <a:rPr lang="en-GB" sz="900" dirty="0">
                <a:solidFill>
                  <a:srgbClr val="FFFFFF"/>
                </a:solidFill>
                <a:latin typeface="DIN 2014"/>
                <a:cs typeface="DIN 2014"/>
              </a:rPr>
              <a:t>9 education &amp; curriculum/ construction industry careers events</a:t>
            </a:r>
            <a:endParaRPr sz="900" dirty="0">
              <a:latin typeface="DIN 2014"/>
              <a:cs typeface="DIN 2014"/>
            </a:endParaRPr>
          </a:p>
          <a:p>
            <a:pPr marL="127000" indent="-114300">
              <a:lnSpc>
                <a:spcPct val="100000"/>
              </a:lnSpc>
              <a:buChar char="•"/>
              <a:tabLst>
                <a:tab pos="127000" algn="l"/>
              </a:tabLst>
            </a:pPr>
            <a:r>
              <a:rPr lang="en-GB" sz="900" dirty="0">
                <a:solidFill>
                  <a:srgbClr val="FFFFFF"/>
                </a:solidFill>
                <a:latin typeface="DIN 2014"/>
                <a:cs typeface="DIN 2014"/>
              </a:rPr>
              <a:t>8 community engagement activities </a:t>
            </a:r>
            <a:endParaRPr sz="900" dirty="0">
              <a:latin typeface="DIN 2014"/>
              <a:cs typeface="DIN 2014"/>
            </a:endParaRPr>
          </a:p>
          <a:p>
            <a:pPr marL="127000" indent="-114300">
              <a:lnSpc>
                <a:spcPct val="100000"/>
              </a:lnSpc>
              <a:buChar char="•"/>
              <a:tabLst>
                <a:tab pos="127000" algn="l"/>
              </a:tabLst>
            </a:pPr>
            <a:r>
              <a:rPr lang="en-GB" sz="900" dirty="0">
                <a:solidFill>
                  <a:srgbClr val="FFFFFF"/>
                </a:solidFill>
                <a:latin typeface="DIN 2014"/>
                <a:cs typeface="DIN 2014"/>
              </a:rPr>
              <a:t>1 meet the buyer event </a:t>
            </a:r>
            <a:endParaRPr sz="900" dirty="0">
              <a:latin typeface="DIN 2014"/>
              <a:cs typeface="DIN 2014"/>
            </a:endParaRPr>
          </a:p>
        </p:txBody>
      </p:sp>
      <p:sp>
        <p:nvSpPr>
          <p:cNvPr id="9" name="object 9"/>
          <p:cNvSpPr txBox="1"/>
          <p:nvPr/>
        </p:nvSpPr>
        <p:spPr>
          <a:xfrm>
            <a:off x="557897" y="3819169"/>
            <a:ext cx="1924953" cy="1435008"/>
          </a:xfrm>
          <a:prstGeom prst="rect">
            <a:avLst/>
          </a:prstGeom>
          <a:solidFill>
            <a:srgbClr val="367268"/>
          </a:solidFill>
          <a:ln w="6350">
            <a:solidFill>
              <a:srgbClr val="C0D242"/>
            </a:solidFill>
          </a:ln>
        </p:spPr>
        <p:txBody>
          <a:bodyPr vert="horz" wrap="square" lIns="0" tIns="49530" rIns="0" bIns="0" rtlCol="0">
            <a:spAutoFit/>
          </a:bodyPr>
          <a:lstStyle/>
          <a:p>
            <a:pPr marL="74930">
              <a:lnSpc>
                <a:spcPct val="100000"/>
              </a:lnSpc>
              <a:spcBef>
                <a:spcPts val="390"/>
              </a:spcBef>
            </a:pPr>
            <a:r>
              <a:rPr sz="900" dirty="0">
                <a:solidFill>
                  <a:srgbClr val="FFFFFF"/>
                </a:solidFill>
                <a:latin typeface="DIN 2014"/>
                <a:cs typeface="DIN 2014"/>
              </a:rPr>
              <a:t>KEY INFORM</a:t>
            </a:r>
            <a:r>
              <a:rPr sz="900" spc="-30" dirty="0">
                <a:solidFill>
                  <a:srgbClr val="FFFFFF"/>
                </a:solidFill>
                <a:latin typeface="DIN 2014"/>
                <a:cs typeface="DIN 2014"/>
              </a:rPr>
              <a:t>A</a:t>
            </a:r>
            <a:r>
              <a:rPr sz="900" dirty="0">
                <a:solidFill>
                  <a:srgbClr val="FFFFFF"/>
                </a:solidFill>
                <a:latin typeface="DIN 2014"/>
                <a:cs typeface="DIN 2014"/>
              </a:rPr>
              <a:t>TION:</a:t>
            </a:r>
            <a:endParaRPr sz="900" dirty="0">
              <a:latin typeface="DIN 2014"/>
              <a:cs typeface="DIN 2014"/>
            </a:endParaRPr>
          </a:p>
          <a:p>
            <a:pPr marL="74930">
              <a:lnSpc>
                <a:spcPct val="100000"/>
              </a:lnSpc>
            </a:pPr>
            <a:r>
              <a:rPr sz="900" dirty="0">
                <a:solidFill>
                  <a:srgbClr val="FFFFFF"/>
                </a:solidFill>
                <a:latin typeface="DIN 2014"/>
                <a:cs typeface="DIN 2014"/>
              </a:rPr>
              <a:t>CLIENT:</a:t>
            </a:r>
            <a:r>
              <a:rPr sz="900" spc="-45" dirty="0">
                <a:solidFill>
                  <a:srgbClr val="FFFFFF"/>
                </a:solidFill>
                <a:latin typeface="DIN 2014"/>
                <a:cs typeface="DIN 2014"/>
              </a:rPr>
              <a:t> </a:t>
            </a:r>
            <a:r>
              <a:rPr lang="en-GB" sz="900" b="1" spc="-45" dirty="0">
                <a:solidFill>
                  <a:srgbClr val="FFFFFF"/>
                </a:solidFill>
                <a:latin typeface="DIN 2014 Bold"/>
                <a:cs typeface="DIN 2014"/>
              </a:rPr>
              <a:t>Knowsley  Council </a:t>
            </a:r>
            <a:endParaRPr sz="900" dirty="0">
              <a:latin typeface="DIN 2014 Bold"/>
              <a:cs typeface="DIN 2014 Bold"/>
            </a:endParaRPr>
          </a:p>
          <a:p>
            <a:pPr marL="74930" marR="110489">
              <a:lnSpc>
                <a:spcPct val="100000"/>
              </a:lnSpc>
            </a:pPr>
            <a:r>
              <a:rPr sz="900" spc="-10" dirty="0">
                <a:solidFill>
                  <a:srgbClr val="FFFFFF"/>
                </a:solidFill>
                <a:latin typeface="DIN 2014"/>
                <a:cs typeface="DIN 2014"/>
              </a:rPr>
              <a:t>LOCATION:</a:t>
            </a:r>
            <a:r>
              <a:rPr sz="900" spc="-5" dirty="0">
                <a:solidFill>
                  <a:srgbClr val="FFFFFF"/>
                </a:solidFill>
                <a:latin typeface="DIN 2014"/>
                <a:cs typeface="DIN 2014"/>
              </a:rPr>
              <a:t> </a:t>
            </a:r>
            <a:r>
              <a:rPr lang="en-GB" sz="900" b="1" spc="-5" dirty="0">
                <a:solidFill>
                  <a:srgbClr val="FFFFFF"/>
                </a:solidFill>
                <a:latin typeface="DIN 2014 Bold"/>
                <a:cs typeface="DIN 2014"/>
              </a:rPr>
              <a:t>Prescot </a:t>
            </a:r>
          </a:p>
          <a:p>
            <a:pPr marL="74930" marR="110489">
              <a:lnSpc>
                <a:spcPct val="100000"/>
              </a:lnSpc>
            </a:pPr>
            <a:r>
              <a:rPr sz="900" spc="-5" dirty="0">
                <a:solidFill>
                  <a:srgbClr val="FFFFFF"/>
                </a:solidFill>
                <a:latin typeface="DIN 2014"/>
                <a:cs typeface="DIN 2014"/>
              </a:rPr>
              <a:t>CONSTRUCTION</a:t>
            </a:r>
            <a:r>
              <a:rPr sz="900" spc="-15" dirty="0">
                <a:solidFill>
                  <a:srgbClr val="FFFFFF"/>
                </a:solidFill>
                <a:latin typeface="DIN 2014"/>
                <a:cs typeface="DIN 2014"/>
              </a:rPr>
              <a:t> </a:t>
            </a:r>
            <a:r>
              <a:rPr sz="900" spc="-5" dirty="0">
                <a:solidFill>
                  <a:srgbClr val="FFFFFF"/>
                </a:solidFill>
                <a:latin typeface="DIN 2014"/>
                <a:cs typeface="DIN 2014"/>
              </a:rPr>
              <a:t>VALUE:</a:t>
            </a:r>
            <a:r>
              <a:rPr sz="900" spc="-15" dirty="0">
                <a:solidFill>
                  <a:srgbClr val="FFFFFF"/>
                </a:solidFill>
                <a:latin typeface="DIN 2014"/>
                <a:cs typeface="DIN 2014"/>
              </a:rPr>
              <a:t> </a:t>
            </a:r>
            <a:r>
              <a:rPr lang="en-GB" sz="900" b="1" spc="-15" dirty="0">
                <a:solidFill>
                  <a:srgbClr val="FFFFFF"/>
                </a:solidFill>
                <a:latin typeface="DIN 2014 Bold"/>
                <a:cs typeface="DIN 2014"/>
              </a:rPr>
              <a:t>£26m</a:t>
            </a:r>
            <a:r>
              <a:rPr sz="900" b="1" spc="-210" dirty="0">
                <a:solidFill>
                  <a:srgbClr val="FFFFFF"/>
                </a:solidFill>
                <a:latin typeface="DIN 2014 Bold"/>
                <a:cs typeface="DIN 2014 Bold"/>
              </a:rPr>
              <a:t> </a:t>
            </a:r>
            <a:r>
              <a:rPr sz="900" dirty="0">
                <a:solidFill>
                  <a:srgbClr val="FFFFFF"/>
                </a:solidFill>
                <a:latin typeface="DIN 2014"/>
                <a:cs typeface="DIN 2014"/>
              </a:rPr>
              <a:t>CONTRACTOR:</a:t>
            </a:r>
            <a:r>
              <a:rPr sz="900" spc="-5" dirty="0">
                <a:solidFill>
                  <a:srgbClr val="FFFFFF"/>
                </a:solidFill>
                <a:latin typeface="DIN 2014"/>
                <a:cs typeface="DIN 2014"/>
              </a:rPr>
              <a:t> </a:t>
            </a:r>
            <a:r>
              <a:rPr lang="en-GB" sz="900" b="1" spc="-5" dirty="0">
                <a:solidFill>
                  <a:srgbClr val="FFFFFF"/>
                </a:solidFill>
                <a:latin typeface="DIN 2014 Bold"/>
                <a:cs typeface="DIN 2014"/>
              </a:rPr>
              <a:t>Kier</a:t>
            </a:r>
            <a:endParaRPr sz="900" dirty="0">
              <a:latin typeface="DIN 2014 Bold"/>
              <a:cs typeface="DIN 2014 Bold"/>
            </a:endParaRPr>
          </a:p>
          <a:p>
            <a:pPr marL="74930">
              <a:lnSpc>
                <a:spcPct val="100000"/>
              </a:lnSpc>
            </a:pPr>
            <a:r>
              <a:rPr sz="900" spc="-15" dirty="0">
                <a:solidFill>
                  <a:srgbClr val="FFFFFF"/>
                </a:solidFill>
                <a:latin typeface="DIN 2014"/>
                <a:cs typeface="DIN 2014"/>
              </a:rPr>
              <a:t>START</a:t>
            </a:r>
            <a:r>
              <a:rPr sz="900" spc="-5" dirty="0">
                <a:solidFill>
                  <a:srgbClr val="FFFFFF"/>
                </a:solidFill>
                <a:latin typeface="DIN 2014"/>
                <a:cs typeface="DIN 2014"/>
              </a:rPr>
              <a:t> </a:t>
            </a:r>
            <a:r>
              <a:rPr sz="900" spc="-10" dirty="0">
                <a:solidFill>
                  <a:srgbClr val="FFFFFF"/>
                </a:solidFill>
                <a:latin typeface="DIN 2014"/>
                <a:cs typeface="DIN 2014"/>
              </a:rPr>
              <a:t>DATE: </a:t>
            </a:r>
            <a:r>
              <a:rPr lang="en-GB" sz="900" b="1" spc="-10" dirty="0">
                <a:solidFill>
                  <a:srgbClr val="FFFFFF"/>
                </a:solidFill>
                <a:latin typeface="DIN 2014 Bold"/>
                <a:cs typeface="DIN 2014"/>
              </a:rPr>
              <a:t>Feb 2020</a:t>
            </a:r>
          </a:p>
          <a:p>
            <a:pPr marL="74930">
              <a:lnSpc>
                <a:spcPct val="100000"/>
              </a:lnSpc>
            </a:pPr>
            <a:r>
              <a:rPr lang="en-GB" sz="900" spc="-10" dirty="0">
                <a:solidFill>
                  <a:srgbClr val="FFFFFF"/>
                </a:solidFill>
                <a:latin typeface="DIN 2014 Bold"/>
                <a:cs typeface="DIN 2014"/>
              </a:rPr>
              <a:t>FINISH DATE</a:t>
            </a:r>
            <a:r>
              <a:rPr lang="en-GB" sz="900" b="1" spc="-10" dirty="0">
                <a:solidFill>
                  <a:srgbClr val="FFFFFF"/>
                </a:solidFill>
                <a:latin typeface="DIN 2014 Bold"/>
                <a:cs typeface="DIN 2014"/>
              </a:rPr>
              <a:t>: May 2022</a:t>
            </a:r>
            <a:endParaRPr sz="900" dirty="0">
              <a:latin typeface="DIN 2014 Bold"/>
              <a:cs typeface="DIN 2014 Bold"/>
            </a:endParaRPr>
          </a:p>
          <a:p>
            <a:pPr marL="74930">
              <a:lnSpc>
                <a:spcPct val="100000"/>
              </a:lnSpc>
            </a:pPr>
            <a:r>
              <a:rPr sz="900" dirty="0">
                <a:solidFill>
                  <a:srgbClr val="FFFFFF"/>
                </a:solidFill>
                <a:latin typeface="DIN 2014"/>
                <a:cs typeface="DIN 2014"/>
              </a:rPr>
              <a:t>SECTOR:</a:t>
            </a:r>
            <a:r>
              <a:rPr sz="900" spc="-30" dirty="0">
                <a:solidFill>
                  <a:srgbClr val="FFFFFF"/>
                </a:solidFill>
                <a:latin typeface="DIN 2014"/>
                <a:cs typeface="DIN 2014"/>
              </a:rPr>
              <a:t> </a:t>
            </a:r>
            <a:r>
              <a:rPr lang="en-GB" sz="900" b="1" dirty="0">
                <a:solidFill>
                  <a:srgbClr val="FFFFFF"/>
                </a:solidFill>
                <a:latin typeface="DIN 2014 Bold"/>
                <a:cs typeface="DIN 2014 Bold"/>
              </a:rPr>
              <a:t>Arts/ Leisure </a:t>
            </a:r>
            <a:endParaRPr sz="900" dirty="0">
              <a:latin typeface="DIN 2014 Bold"/>
              <a:cs typeface="DIN 2014 Bold"/>
            </a:endParaRPr>
          </a:p>
          <a:p>
            <a:pPr marL="74930">
              <a:lnSpc>
                <a:spcPct val="100000"/>
              </a:lnSpc>
            </a:pPr>
            <a:r>
              <a:rPr sz="900" dirty="0">
                <a:solidFill>
                  <a:srgbClr val="FFFFFF"/>
                </a:solidFill>
                <a:latin typeface="DIN 2014"/>
                <a:cs typeface="DIN 2014"/>
              </a:rPr>
              <a:t>FORM</a:t>
            </a:r>
            <a:r>
              <a:rPr sz="900" spc="-20" dirty="0">
                <a:solidFill>
                  <a:srgbClr val="FFFFFF"/>
                </a:solidFill>
                <a:latin typeface="DIN 2014"/>
                <a:cs typeface="DIN 2014"/>
              </a:rPr>
              <a:t> </a:t>
            </a:r>
            <a:r>
              <a:rPr sz="900" dirty="0">
                <a:solidFill>
                  <a:srgbClr val="FFFFFF"/>
                </a:solidFill>
                <a:latin typeface="DIN 2014"/>
                <a:cs typeface="DIN 2014"/>
              </a:rPr>
              <a:t>OF</a:t>
            </a:r>
            <a:r>
              <a:rPr sz="900" spc="-15" dirty="0">
                <a:solidFill>
                  <a:srgbClr val="FFFFFF"/>
                </a:solidFill>
                <a:latin typeface="DIN 2014"/>
                <a:cs typeface="DIN 2014"/>
              </a:rPr>
              <a:t> </a:t>
            </a:r>
            <a:r>
              <a:rPr sz="900" dirty="0">
                <a:solidFill>
                  <a:srgbClr val="FFFFFF"/>
                </a:solidFill>
                <a:latin typeface="DIN 2014"/>
                <a:cs typeface="DIN 2014"/>
              </a:rPr>
              <a:t>CONTRACT:</a:t>
            </a:r>
            <a:r>
              <a:rPr sz="900" spc="-20" dirty="0">
                <a:solidFill>
                  <a:srgbClr val="FFFFFF"/>
                </a:solidFill>
                <a:latin typeface="DIN 2014"/>
                <a:cs typeface="DIN 2014"/>
              </a:rPr>
              <a:t> </a:t>
            </a:r>
            <a:r>
              <a:rPr lang="en-GB" sz="900" b="1" spc="-20" dirty="0">
                <a:solidFill>
                  <a:srgbClr val="FFFFFF"/>
                </a:solidFill>
                <a:latin typeface="DIN 2014 Bold"/>
                <a:cs typeface="DIN 2014"/>
              </a:rPr>
              <a:t>JCT</a:t>
            </a:r>
            <a:endParaRPr sz="900" dirty="0">
              <a:latin typeface="DIN 2014 Bold"/>
              <a:cs typeface="DIN 2014 Bold"/>
            </a:endParaRPr>
          </a:p>
          <a:p>
            <a:pPr marL="74930">
              <a:lnSpc>
                <a:spcPct val="100000"/>
              </a:lnSpc>
            </a:pPr>
            <a:r>
              <a:rPr sz="900" spc="-5" dirty="0">
                <a:solidFill>
                  <a:srgbClr val="FFFFFF"/>
                </a:solidFill>
                <a:latin typeface="DIN 2014"/>
                <a:cs typeface="DIN 2014"/>
              </a:rPr>
              <a:t>DELIVERY</a:t>
            </a:r>
            <a:r>
              <a:rPr sz="900" spc="-15" dirty="0">
                <a:solidFill>
                  <a:srgbClr val="FFFFFF"/>
                </a:solidFill>
                <a:latin typeface="DIN 2014"/>
                <a:cs typeface="DIN 2014"/>
              </a:rPr>
              <a:t> </a:t>
            </a:r>
            <a:r>
              <a:rPr sz="900" dirty="0">
                <a:solidFill>
                  <a:srgbClr val="FFFFFF"/>
                </a:solidFill>
                <a:latin typeface="DIN 2014"/>
                <a:cs typeface="DIN 2014"/>
              </a:rPr>
              <a:t>TYPE:</a:t>
            </a:r>
            <a:r>
              <a:rPr sz="900" spc="-15" dirty="0">
                <a:solidFill>
                  <a:srgbClr val="FFFFFF"/>
                </a:solidFill>
                <a:latin typeface="DIN 2014"/>
                <a:cs typeface="DIN 2014"/>
              </a:rPr>
              <a:t> </a:t>
            </a:r>
            <a:r>
              <a:rPr lang="en-GB" sz="900" b="1" spc="-15" dirty="0">
                <a:solidFill>
                  <a:srgbClr val="FFFFFF"/>
                </a:solidFill>
                <a:latin typeface="DIN 2014 Bold"/>
                <a:cs typeface="DIN 2014"/>
              </a:rPr>
              <a:t>Construct only </a:t>
            </a:r>
            <a:endParaRPr sz="900" b="1" dirty="0">
              <a:latin typeface="DIN 2014 Bold"/>
              <a:cs typeface="DIN 2014 Bold"/>
            </a:endParaRPr>
          </a:p>
        </p:txBody>
      </p:sp>
      <p:sp>
        <p:nvSpPr>
          <p:cNvPr id="19" name="Rectangle 18">
            <a:extLst>
              <a:ext uri="{FF2B5EF4-FFF2-40B4-BE49-F238E27FC236}">
                <a16:creationId xmlns:a16="http://schemas.microsoft.com/office/drawing/2014/main" id="{65459887-1637-4609-91EF-5D012C4AC5FB}"/>
              </a:ext>
            </a:extLst>
          </p:cNvPr>
          <p:cNvSpPr/>
          <p:nvPr/>
        </p:nvSpPr>
        <p:spPr>
          <a:xfrm>
            <a:off x="0" y="189876"/>
            <a:ext cx="7556500" cy="1195044"/>
          </a:xfrm>
          <a:prstGeom prst="rect">
            <a:avLst/>
          </a:prstGeom>
          <a:solidFill>
            <a:srgbClr val="367268">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Rectangle 19">
            <a:extLst>
              <a:ext uri="{FF2B5EF4-FFF2-40B4-BE49-F238E27FC236}">
                <a16:creationId xmlns:a16="http://schemas.microsoft.com/office/drawing/2014/main" id="{71D85B6B-B10A-4C23-8438-9B5550C4B913}"/>
              </a:ext>
            </a:extLst>
          </p:cNvPr>
          <p:cNvSpPr/>
          <p:nvPr/>
        </p:nvSpPr>
        <p:spPr>
          <a:xfrm>
            <a:off x="457200" y="0"/>
            <a:ext cx="2113915" cy="1384920"/>
          </a:xfrm>
          <a:prstGeom prst="rect">
            <a:avLst/>
          </a:prstGeom>
          <a:solidFill>
            <a:srgbClr val="367268">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21" name="Group 20">
            <a:extLst>
              <a:ext uri="{FF2B5EF4-FFF2-40B4-BE49-F238E27FC236}">
                <a16:creationId xmlns:a16="http://schemas.microsoft.com/office/drawing/2014/main" id="{B6CA08A2-164D-45D8-8ACC-75E2E646B3F1}"/>
              </a:ext>
            </a:extLst>
          </p:cNvPr>
          <p:cNvGrpSpPr/>
          <p:nvPr/>
        </p:nvGrpSpPr>
        <p:grpSpPr>
          <a:xfrm>
            <a:off x="615449" y="680414"/>
            <a:ext cx="1790261" cy="271780"/>
            <a:chOff x="615449" y="680414"/>
            <a:chExt cx="1790261" cy="271780"/>
          </a:xfrm>
        </p:grpSpPr>
        <p:grpSp>
          <p:nvGrpSpPr>
            <p:cNvPr id="22" name="object 5">
              <a:extLst>
                <a:ext uri="{FF2B5EF4-FFF2-40B4-BE49-F238E27FC236}">
                  <a16:creationId xmlns:a16="http://schemas.microsoft.com/office/drawing/2014/main" id="{CC16B1E4-11F5-4C92-8C5C-C01AED254762}"/>
                </a:ext>
              </a:extLst>
            </p:cNvPr>
            <p:cNvGrpSpPr/>
            <p:nvPr/>
          </p:nvGrpSpPr>
          <p:grpSpPr>
            <a:xfrm>
              <a:off x="941191" y="680414"/>
              <a:ext cx="1099820" cy="271780"/>
              <a:chOff x="941191" y="680414"/>
              <a:chExt cx="1099820" cy="271780"/>
            </a:xfrm>
          </p:grpSpPr>
          <p:pic>
            <p:nvPicPr>
              <p:cNvPr id="30" name="object 6">
                <a:extLst>
                  <a:ext uri="{FF2B5EF4-FFF2-40B4-BE49-F238E27FC236}">
                    <a16:creationId xmlns:a16="http://schemas.microsoft.com/office/drawing/2014/main" id="{823DAE1B-C9BE-4094-98BD-065284481D1A}"/>
                  </a:ext>
                </a:extLst>
              </p:cNvPr>
              <p:cNvPicPr/>
              <p:nvPr/>
            </p:nvPicPr>
            <p:blipFill>
              <a:blip r:embed="rId4" cstate="print"/>
              <a:stretch>
                <a:fillRect/>
              </a:stretch>
            </p:blipFill>
            <p:spPr>
              <a:xfrm>
                <a:off x="941205" y="681908"/>
                <a:ext cx="86067" cy="114439"/>
              </a:xfrm>
              <a:prstGeom prst="rect">
                <a:avLst/>
              </a:prstGeom>
            </p:spPr>
          </p:pic>
          <p:pic>
            <p:nvPicPr>
              <p:cNvPr id="31" name="object 7">
                <a:extLst>
                  <a:ext uri="{FF2B5EF4-FFF2-40B4-BE49-F238E27FC236}">
                    <a16:creationId xmlns:a16="http://schemas.microsoft.com/office/drawing/2014/main" id="{EE0138B8-9969-442F-A23E-E832DD492DFB}"/>
                  </a:ext>
                </a:extLst>
              </p:cNvPr>
              <p:cNvPicPr/>
              <p:nvPr/>
            </p:nvPicPr>
            <p:blipFill>
              <a:blip r:embed="rId5" cstate="print"/>
              <a:stretch>
                <a:fillRect/>
              </a:stretch>
            </p:blipFill>
            <p:spPr>
              <a:xfrm>
                <a:off x="1046445" y="680421"/>
                <a:ext cx="382280" cy="117411"/>
              </a:xfrm>
              <a:prstGeom prst="rect">
                <a:avLst/>
              </a:prstGeom>
            </p:spPr>
          </p:pic>
          <p:pic>
            <p:nvPicPr>
              <p:cNvPr id="32" name="object 8">
                <a:extLst>
                  <a:ext uri="{FF2B5EF4-FFF2-40B4-BE49-F238E27FC236}">
                    <a16:creationId xmlns:a16="http://schemas.microsoft.com/office/drawing/2014/main" id="{CFBB9001-0B65-4629-AA15-9C2E1297CE82}"/>
                  </a:ext>
                </a:extLst>
              </p:cNvPr>
              <p:cNvPicPr/>
              <p:nvPr/>
            </p:nvPicPr>
            <p:blipFill>
              <a:blip r:embed="rId6" cstate="print"/>
              <a:stretch>
                <a:fillRect/>
              </a:stretch>
            </p:blipFill>
            <p:spPr>
              <a:xfrm>
                <a:off x="941191" y="834494"/>
                <a:ext cx="178735" cy="117094"/>
              </a:xfrm>
              <a:prstGeom prst="rect">
                <a:avLst/>
              </a:prstGeom>
            </p:spPr>
          </p:pic>
          <p:pic>
            <p:nvPicPr>
              <p:cNvPr id="33" name="object 9">
                <a:extLst>
                  <a:ext uri="{FF2B5EF4-FFF2-40B4-BE49-F238E27FC236}">
                    <a16:creationId xmlns:a16="http://schemas.microsoft.com/office/drawing/2014/main" id="{F8D5B1A4-688B-4884-BD27-40B56493A212}"/>
                  </a:ext>
                </a:extLst>
              </p:cNvPr>
              <p:cNvPicPr/>
              <p:nvPr/>
            </p:nvPicPr>
            <p:blipFill>
              <a:blip r:embed="rId7" cstate="print"/>
              <a:stretch>
                <a:fillRect/>
              </a:stretch>
            </p:blipFill>
            <p:spPr>
              <a:xfrm>
                <a:off x="1142258" y="835827"/>
                <a:ext cx="77622" cy="114439"/>
              </a:xfrm>
              <a:prstGeom prst="rect">
                <a:avLst/>
              </a:prstGeom>
            </p:spPr>
          </p:pic>
          <p:pic>
            <p:nvPicPr>
              <p:cNvPr id="34" name="object 10">
                <a:extLst>
                  <a:ext uri="{FF2B5EF4-FFF2-40B4-BE49-F238E27FC236}">
                    <a16:creationId xmlns:a16="http://schemas.microsoft.com/office/drawing/2014/main" id="{5CC2B6CB-EB64-4ADA-A96E-7DAE02D5004B}"/>
                  </a:ext>
                </a:extLst>
              </p:cNvPr>
              <p:cNvPicPr/>
              <p:nvPr/>
            </p:nvPicPr>
            <p:blipFill>
              <a:blip r:embed="rId8" cstate="print"/>
              <a:stretch>
                <a:fillRect/>
              </a:stretch>
            </p:blipFill>
            <p:spPr>
              <a:xfrm>
                <a:off x="1482716" y="680414"/>
                <a:ext cx="415598" cy="117411"/>
              </a:xfrm>
              <a:prstGeom prst="rect">
                <a:avLst/>
              </a:prstGeom>
            </p:spPr>
          </p:pic>
          <p:pic>
            <p:nvPicPr>
              <p:cNvPr id="35" name="object 11">
                <a:extLst>
                  <a:ext uri="{FF2B5EF4-FFF2-40B4-BE49-F238E27FC236}">
                    <a16:creationId xmlns:a16="http://schemas.microsoft.com/office/drawing/2014/main" id="{6B5DDEB7-E89F-449D-B459-31014F88A6AA}"/>
                  </a:ext>
                </a:extLst>
              </p:cNvPr>
              <p:cNvPicPr/>
              <p:nvPr/>
            </p:nvPicPr>
            <p:blipFill>
              <a:blip r:embed="rId9" cstate="print"/>
              <a:stretch>
                <a:fillRect/>
              </a:stretch>
            </p:blipFill>
            <p:spPr>
              <a:xfrm>
                <a:off x="1241372" y="834501"/>
                <a:ext cx="367216" cy="117093"/>
              </a:xfrm>
              <a:prstGeom prst="rect">
                <a:avLst/>
              </a:prstGeom>
            </p:spPr>
          </p:pic>
          <p:pic>
            <p:nvPicPr>
              <p:cNvPr id="36" name="object 12">
                <a:extLst>
                  <a:ext uri="{FF2B5EF4-FFF2-40B4-BE49-F238E27FC236}">
                    <a16:creationId xmlns:a16="http://schemas.microsoft.com/office/drawing/2014/main" id="{56CE82D1-DC11-42A7-9681-46A8B80CBAA3}"/>
                  </a:ext>
                </a:extLst>
              </p:cNvPr>
              <p:cNvPicPr/>
              <p:nvPr/>
            </p:nvPicPr>
            <p:blipFill>
              <a:blip r:embed="rId10" cstate="print"/>
              <a:stretch>
                <a:fillRect/>
              </a:stretch>
            </p:blipFill>
            <p:spPr>
              <a:xfrm>
                <a:off x="1630912" y="834501"/>
                <a:ext cx="203069" cy="117081"/>
              </a:xfrm>
              <a:prstGeom prst="rect">
                <a:avLst/>
              </a:prstGeom>
            </p:spPr>
          </p:pic>
          <p:pic>
            <p:nvPicPr>
              <p:cNvPr id="37" name="object 13">
                <a:extLst>
                  <a:ext uri="{FF2B5EF4-FFF2-40B4-BE49-F238E27FC236}">
                    <a16:creationId xmlns:a16="http://schemas.microsoft.com/office/drawing/2014/main" id="{E30DC691-F028-4EBE-B43D-10CE535F7FB3}"/>
                  </a:ext>
                </a:extLst>
              </p:cNvPr>
              <p:cNvPicPr/>
              <p:nvPr/>
            </p:nvPicPr>
            <p:blipFill>
              <a:blip r:embed="rId11" cstate="print"/>
              <a:stretch>
                <a:fillRect/>
              </a:stretch>
            </p:blipFill>
            <p:spPr>
              <a:xfrm>
                <a:off x="1857980" y="834494"/>
                <a:ext cx="82931" cy="117094"/>
              </a:xfrm>
              <a:prstGeom prst="rect">
                <a:avLst/>
              </a:prstGeom>
            </p:spPr>
          </p:pic>
          <p:pic>
            <p:nvPicPr>
              <p:cNvPr id="38" name="object 14">
                <a:extLst>
                  <a:ext uri="{FF2B5EF4-FFF2-40B4-BE49-F238E27FC236}">
                    <a16:creationId xmlns:a16="http://schemas.microsoft.com/office/drawing/2014/main" id="{1E52AFB8-C3D3-44B8-9CF4-6806073ECC66}"/>
                  </a:ext>
                </a:extLst>
              </p:cNvPr>
              <p:cNvPicPr/>
              <p:nvPr/>
            </p:nvPicPr>
            <p:blipFill>
              <a:blip r:embed="rId12" cstate="print"/>
              <a:stretch>
                <a:fillRect/>
              </a:stretch>
            </p:blipFill>
            <p:spPr>
              <a:xfrm>
                <a:off x="1963250" y="835827"/>
                <a:ext cx="77622" cy="114439"/>
              </a:xfrm>
              <a:prstGeom prst="rect">
                <a:avLst/>
              </a:prstGeom>
            </p:spPr>
          </p:pic>
        </p:grpSp>
        <p:grpSp>
          <p:nvGrpSpPr>
            <p:cNvPr id="23" name="object 15">
              <a:extLst>
                <a:ext uri="{FF2B5EF4-FFF2-40B4-BE49-F238E27FC236}">
                  <a16:creationId xmlns:a16="http://schemas.microsoft.com/office/drawing/2014/main" id="{F3F09BA7-094A-423E-9D24-A68113DA99C8}"/>
                </a:ext>
              </a:extLst>
            </p:cNvPr>
            <p:cNvGrpSpPr/>
            <p:nvPr/>
          </p:nvGrpSpPr>
          <p:grpSpPr>
            <a:xfrm>
              <a:off x="2110435" y="835825"/>
              <a:ext cx="295275" cy="116205"/>
              <a:chOff x="2110435" y="835825"/>
              <a:chExt cx="295275" cy="116205"/>
            </a:xfrm>
          </p:grpSpPr>
          <p:pic>
            <p:nvPicPr>
              <p:cNvPr id="27" name="object 16">
                <a:extLst>
                  <a:ext uri="{FF2B5EF4-FFF2-40B4-BE49-F238E27FC236}">
                    <a16:creationId xmlns:a16="http://schemas.microsoft.com/office/drawing/2014/main" id="{499875F6-7F04-4464-98FB-3602D4D9CB66}"/>
                  </a:ext>
                </a:extLst>
              </p:cNvPr>
              <p:cNvPicPr/>
              <p:nvPr/>
            </p:nvPicPr>
            <p:blipFill>
              <a:blip r:embed="rId13" cstate="print"/>
              <a:stretch>
                <a:fillRect/>
              </a:stretch>
            </p:blipFill>
            <p:spPr>
              <a:xfrm>
                <a:off x="2110435" y="835832"/>
                <a:ext cx="77622" cy="114427"/>
              </a:xfrm>
              <a:prstGeom prst="rect">
                <a:avLst/>
              </a:prstGeom>
            </p:spPr>
          </p:pic>
          <p:pic>
            <p:nvPicPr>
              <p:cNvPr id="28" name="object 17">
                <a:extLst>
                  <a:ext uri="{FF2B5EF4-FFF2-40B4-BE49-F238E27FC236}">
                    <a16:creationId xmlns:a16="http://schemas.microsoft.com/office/drawing/2014/main" id="{10FA884B-BF5F-4712-A993-6E72512BE679}"/>
                  </a:ext>
                </a:extLst>
              </p:cNvPr>
              <p:cNvPicPr/>
              <p:nvPr/>
            </p:nvPicPr>
            <p:blipFill>
              <a:blip r:embed="rId14" cstate="print"/>
              <a:stretch>
                <a:fillRect/>
              </a:stretch>
            </p:blipFill>
            <p:spPr>
              <a:xfrm>
                <a:off x="2216191" y="835827"/>
                <a:ext cx="82918" cy="115760"/>
              </a:xfrm>
              <a:prstGeom prst="rect">
                <a:avLst/>
              </a:prstGeom>
            </p:spPr>
          </p:pic>
          <p:pic>
            <p:nvPicPr>
              <p:cNvPr id="29" name="object 18">
                <a:extLst>
                  <a:ext uri="{FF2B5EF4-FFF2-40B4-BE49-F238E27FC236}">
                    <a16:creationId xmlns:a16="http://schemas.microsoft.com/office/drawing/2014/main" id="{007F2F23-93A8-4731-878A-10823EA3B55B}"/>
                  </a:ext>
                </a:extLst>
              </p:cNvPr>
              <p:cNvPicPr/>
              <p:nvPr/>
            </p:nvPicPr>
            <p:blipFill>
              <a:blip r:embed="rId15" cstate="print"/>
              <a:stretch>
                <a:fillRect/>
              </a:stretch>
            </p:blipFill>
            <p:spPr>
              <a:xfrm>
                <a:off x="2327231" y="835825"/>
                <a:ext cx="78130" cy="114439"/>
              </a:xfrm>
              <a:prstGeom prst="rect">
                <a:avLst/>
              </a:prstGeom>
            </p:spPr>
          </p:pic>
        </p:grpSp>
        <p:grpSp>
          <p:nvGrpSpPr>
            <p:cNvPr id="24" name="object 19">
              <a:extLst>
                <a:ext uri="{FF2B5EF4-FFF2-40B4-BE49-F238E27FC236}">
                  <a16:creationId xmlns:a16="http://schemas.microsoft.com/office/drawing/2014/main" id="{E4F948F3-491B-44A6-8CF4-10F5C3033FDC}"/>
                </a:ext>
              </a:extLst>
            </p:cNvPr>
            <p:cNvGrpSpPr/>
            <p:nvPr/>
          </p:nvGrpSpPr>
          <p:grpSpPr>
            <a:xfrm>
              <a:off x="615449" y="681982"/>
              <a:ext cx="269240" cy="269240"/>
              <a:chOff x="615449" y="681982"/>
              <a:chExt cx="269240" cy="269240"/>
            </a:xfrm>
          </p:grpSpPr>
          <p:sp>
            <p:nvSpPr>
              <p:cNvPr id="25" name="object 20">
                <a:extLst>
                  <a:ext uri="{FF2B5EF4-FFF2-40B4-BE49-F238E27FC236}">
                    <a16:creationId xmlns:a16="http://schemas.microsoft.com/office/drawing/2014/main" id="{9E6CF4C3-1822-4E20-9551-C112A3FBEE9F}"/>
                  </a:ext>
                </a:extLst>
              </p:cNvPr>
              <p:cNvSpPr/>
              <p:nvPr/>
            </p:nvSpPr>
            <p:spPr>
              <a:xfrm>
                <a:off x="615449" y="681982"/>
                <a:ext cx="269240" cy="269240"/>
              </a:xfrm>
              <a:custGeom>
                <a:avLst/>
                <a:gdLst/>
                <a:ahLst/>
                <a:cxnLst/>
                <a:rect l="l" t="t" r="r" b="b"/>
                <a:pathLst>
                  <a:path w="269240" h="269240">
                    <a:moveTo>
                      <a:pt x="230631" y="40614"/>
                    </a:moveTo>
                    <a:lnTo>
                      <a:pt x="231216" y="50485"/>
                    </a:lnTo>
                    <a:lnTo>
                      <a:pt x="230349" y="61701"/>
                    </a:lnTo>
                    <a:lnTo>
                      <a:pt x="227553" y="74095"/>
                    </a:lnTo>
                    <a:lnTo>
                      <a:pt x="222351" y="87502"/>
                    </a:lnTo>
                    <a:lnTo>
                      <a:pt x="227394" y="98340"/>
                    </a:lnTo>
                    <a:lnTo>
                      <a:pt x="231108" y="109832"/>
                    </a:lnTo>
                    <a:lnTo>
                      <a:pt x="233402" y="121882"/>
                    </a:lnTo>
                    <a:lnTo>
                      <a:pt x="234187" y="134391"/>
                    </a:lnTo>
                    <a:lnTo>
                      <a:pt x="232528" y="152568"/>
                    </a:lnTo>
                    <a:lnTo>
                      <a:pt x="227717" y="169702"/>
                    </a:lnTo>
                    <a:lnTo>
                      <a:pt x="220150" y="185335"/>
                    </a:lnTo>
                    <a:lnTo>
                      <a:pt x="210032" y="199389"/>
                    </a:lnTo>
                    <a:lnTo>
                      <a:pt x="230331" y="197235"/>
                    </a:lnTo>
                    <a:lnTo>
                      <a:pt x="264192" y="169638"/>
                    </a:lnTo>
                    <a:lnTo>
                      <a:pt x="268871" y="134391"/>
                    </a:lnTo>
                    <a:lnTo>
                      <a:pt x="266225" y="107747"/>
                    </a:lnTo>
                    <a:lnTo>
                      <a:pt x="258629" y="82883"/>
                    </a:lnTo>
                    <a:lnTo>
                      <a:pt x="246593" y="60328"/>
                    </a:lnTo>
                    <a:lnTo>
                      <a:pt x="230631" y="40614"/>
                    </a:lnTo>
                    <a:close/>
                  </a:path>
                  <a:path w="269240" h="269240">
                    <a:moveTo>
                      <a:pt x="196112" y="15249"/>
                    </a:moveTo>
                    <a:lnTo>
                      <a:pt x="84373" y="15249"/>
                    </a:lnTo>
                    <a:lnTo>
                      <a:pt x="98823" y="17705"/>
                    </a:lnTo>
                    <a:lnTo>
                      <a:pt x="115005" y="23802"/>
                    </a:lnTo>
                    <a:lnTo>
                      <a:pt x="132359" y="34696"/>
                    </a:lnTo>
                    <a:lnTo>
                      <a:pt x="134492" y="34696"/>
                    </a:lnTo>
                    <a:lnTo>
                      <a:pt x="157473" y="37368"/>
                    </a:lnTo>
                    <a:lnTo>
                      <a:pt x="178579" y="44980"/>
                    </a:lnTo>
                    <a:lnTo>
                      <a:pt x="197177" y="56920"/>
                    </a:lnTo>
                    <a:lnTo>
                      <a:pt x="212636" y="72580"/>
                    </a:lnTo>
                    <a:lnTo>
                      <a:pt x="216365" y="53500"/>
                    </a:lnTo>
                    <a:lnTo>
                      <a:pt x="210261" y="23926"/>
                    </a:lnTo>
                    <a:lnTo>
                      <a:pt x="210146" y="23444"/>
                    </a:lnTo>
                    <a:lnTo>
                      <a:pt x="196112" y="15249"/>
                    </a:lnTo>
                    <a:close/>
                  </a:path>
                  <a:path w="269240" h="269240">
                    <a:moveTo>
                      <a:pt x="134492" y="0"/>
                    </a:moveTo>
                    <a:lnTo>
                      <a:pt x="117887" y="1020"/>
                    </a:lnTo>
                    <a:lnTo>
                      <a:pt x="101890" y="3995"/>
                    </a:lnTo>
                    <a:lnTo>
                      <a:pt x="86624" y="8792"/>
                    </a:lnTo>
                    <a:lnTo>
                      <a:pt x="72212" y="15278"/>
                    </a:lnTo>
                    <a:lnTo>
                      <a:pt x="196112" y="15249"/>
                    </a:lnTo>
                    <a:lnTo>
                      <a:pt x="193184" y="13539"/>
                    </a:lnTo>
                    <a:lnTo>
                      <a:pt x="174763" y="6173"/>
                    </a:lnTo>
                    <a:lnTo>
                      <a:pt x="155120" y="1582"/>
                    </a:lnTo>
                    <a:lnTo>
                      <a:pt x="134492" y="0"/>
                    </a:lnTo>
                    <a:close/>
                  </a:path>
                  <a:path w="269240" h="269240">
                    <a:moveTo>
                      <a:pt x="65112" y="206133"/>
                    </a:moveTo>
                    <a:lnTo>
                      <a:pt x="64900" y="224853"/>
                    </a:lnTo>
                    <a:lnTo>
                      <a:pt x="68322" y="239756"/>
                    </a:lnTo>
                    <a:lnTo>
                      <a:pt x="72921" y="250221"/>
                    </a:lnTo>
                    <a:lnTo>
                      <a:pt x="76238" y="255625"/>
                    </a:lnTo>
                    <a:lnTo>
                      <a:pt x="89958" y="261292"/>
                    </a:lnTo>
                    <a:lnTo>
                      <a:pt x="104228" y="265450"/>
                    </a:lnTo>
                    <a:lnTo>
                      <a:pt x="119099" y="268011"/>
                    </a:lnTo>
                    <a:lnTo>
                      <a:pt x="134492" y="268884"/>
                    </a:lnTo>
                    <a:lnTo>
                      <a:pt x="168824" y="264438"/>
                    </a:lnTo>
                    <a:lnTo>
                      <a:pt x="199861" y="251867"/>
                    </a:lnTo>
                    <a:lnTo>
                      <a:pt x="223947" y="234187"/>
                    </a:lnTo>
                    <a:lnTo>
                      <a:pt x="134492" y="234187"/>
                    </a:lnTo>
                    <a:lnTo>
                      <a:pt x="114792" y="232251"/>
                    </a:lnTo>
                    <a:lnTo>
                      <a:pt x="96426" y="226685"/>
                    </a:lnTo>
                    <a:lnTo>
                      <a:pt x="79748" y="217857"/>
                    </a:lnTo>
                    <a:lnTo>
                      <a:pt x="65112" y="206133"/>
                    </a:lnTo>
                    <a:close/>
                  </a:path>
                  <a:path w="269240" h="269240">
                    <a:moveTo>
                      <a:pt x="196062" y="212890"/>
                    </a:moveTo>
                    <a:lnTo>
                      <a:pt x="182565" y="221859"/>
                    </a:lnTo>
                    <a:lnTo>
                      <a:pt x="167635" y="228553"/>
                    </a:lnTo>
                    <a:lnTo>
                      <a:pt x="151526" y="232740"/>
                    </a:lnTo>
                    <a:lnTo>
                      <a:pt x="134492" y="234187"/>
                    </a:lnTo>
                    <a:lnTo>
                      <a:pt x="223947" y="234187"/>
                    </a:lnTo>
                    <a:lnTo>
                      <a:pt x="226481" y="232328"/>
                    </a:lnTo>
                    <a:lnTo>
                      <a:pt x="241469" y="214299"/>
                    </a:lnTo>
                    <a:lnTo>
                      <a:pt x="207302" y="214299"/>
                    </a:lnTo>
                    <a:lnTo>
                      <a:pt x="201866" y="213829"/>
                    </a:lnTo>
                    <a:lnTo>
                      <a:pt x="196062" y="212890"/>
                    </a:lnTo>
                    <a:close/>
                  </a:path>
                  <a:path w="269240" h="269240">
                    <a:moveTo>
                      <a:pt x="247561" y="206971"/>
                    </a:moveTo>
                    <a:lnTo>
                      <a:pt x="240153" y="209858"/>
                    </a:lnTo>
                    <a:lnTo>
                      <a:pt x="231803" y="212183"/>
                    </a:lnTo>
                    <a:lnTo>
                      <a:pt x="222543" y="213735"/>
                    </a:lnTo>
                    <a:lnTo>
                      <a:pt x="212407" y="214299"/>
                    </a:lnTo>
                    <a:lnTo>
                      <a:pt x="241469" y="214299"/>
                    </a:lnTo>
                    <a:lnTo>
                      <a:pt x="247561" y="206971"/>
                    </a:lnTo>
                    <a:close/>
                  </a:path>
                  <a:path w="269240" h="269240">
                    <a:moveTo>
                      <a:pt x="13728" y="75183"/>
                    </a:moveTo>
                    <a:lnTo>
                      <a:pt x="7886" y="88998"/>
                    </a:lnTo>
                    <a:lnTo>
                      <a:pt x="3578" y="103544"/>
                    </a:lnTo>
                    <a:lnTo>
                      <a:pt x="912" y="118712"/>
                    </a:lnTo>
                    <a:lnTo>
                      <a:pt x="0" y="134391"/>
                    </a:lnTo>
                    <a:lnTo>
                      <a:pt x="3759" y="166028"/>
                    </a:lnTo>
                    <a:lnTo>
                      <a:pt x="14455" y="195005"/>
                    </a:lnTo>
                    <a:lnTo>
                      <a:pt x="31214" y="220434"/>
                    </a:lnTo>
                    <a:lnTo>
                      <a:pt x="53162" y="241426"/>
                    </a:lnTo>
                    <a:lnTo>
                      <a:pt x="50738" y="231141"/>
                    </a:lnTo>
                    <a:lnTo>
                      <a:pt x="49526" y="219370"/>
                    </a:lnTo>
                    <a:lnTo>
                      <a:pt x="50072" y="206222"/>
                    </a:lnTo>
                    <a:lnTo>
                      <a:pt x="52920" y="191808"/>
                    </a:lnTo>
                    <a:lnTo>
                      <a:pt x="45222" y="179007"/>
                    </a:lnTo>
                    <a:lnTo>
                      <a:pt x="39492" y="165052"/>
                    </a:lnTo>
                    <a:lnTo>
                      <a:pt x="35916" y="150120"/>
                    </a:lnTo>
                    <a:lnTo>
                      <a:pt x="34683" y="134391"/>
                    </a:lnTo>
                    <a:lnTo>
                      <a:pt x="34683" y="129882"/>
                    </a:lnTo>
                    <a:lnTo>
                      <a:pt x="34924" y="125514"/>
                    </a:lnTo>
                    <a:lnTo>
                      <a:pt x="35636" y="121234"/>
                    </a:lnTo>
                    <a:lnTo>
                      <a:pt x="29030" y="113463"/>
                    </a:lnTo>
                    <a:lnTo>
                      <a:pt x="22682" y="103324"/>
                    </a:lnTo>
                    <a:lnTo>
                      <a:pt x="17333" y="90626"/>
                    </a:lnTo>
                    <a:lnTo>
                      <a:pt x="13728" y="75183"/>
                    </a:lnTo>
                    <a:close/>
                  </a:path>
                </a:pathLst>
              </a:custGeom>
              <a:solidFill>
                <a:srgbClr val="FFFFFF"/>
              </a:solidFill>
            </p:spPr>
            <p:txBody>
              <a:bodyPr wrap="square" lIns="0" tIns="0" rIns="0" bIns="0" rtlCol="0"/>
              <a:lstStyle/>
              <a:p>
                <a:endParaRPr dirty="0"/>
              </a:p>
            </p:txBody>
          </p:sp>
          <p:pic>
            <p:nvPicPr>
              <p:cNvPr id="26" name="object 21">
                <a:extLst>
                  <a:ext uri="{FF2B5EF4-FFF2-40B4-BE49-F238E27FC236}">
                    <a16:creationId xmlns:a16="http://schemas.microsoft.com/office/drawing/2014/main" id="{8438B232-7B3B-4D7F-8A09-DA3157E6996D}"/>
                  </a:ext>
                </a:extLst>
              </p:cNvPr>
              <p:cNvPicPr/>
              <p:nvPr/>
            </p:nvPicPr>
            <p:blipFill>
              <a:blip r:embed="rId16" cstate="print"/>
              <a:stretch>
                <a:fillRect/>
              </a:stretch>
            </p:blipFill>
            <p:spPr>
              <a:xfrm>
                <a:off x="638395" y="703985"/>
                <a:ext cx="90598" cy="83413"/>
              </a:xfrm>
              <a:prstGeom prst="rect">
                <a:avLst/>
              </a:prstGeom>
            </p:spPr>
          </p:pic>
        </p:grpSp>
      </p:grpSp>
      <p:sp>
        <p:nvSpPr>
          <p:cNvPr id="39" name="object 24">
            <a:extLst>
              <a:ext uri="{FF2B5EF4-FFF2-40B4-BE49-F238E27FC236}">
                <a16:creationId xmlns:a16="http://schemas.microsoft.com/office/drawing/2014/main" id="{344A3E84-5A45-456E-A1A6-5F1B36C5E470}"/>
              </a:ext>
            </a:extLst>
          </p:cNvPr>
          <p:cNvSpPr/>
          <p:nvPr/>
        </p:nvSpPr>
        <p:spPr>
          <a:xfrm>
            <a:off x="2723200" y="798003"/>
            <a:ext cx="3037205" cy="0"/>
          </a:xfrm>
          <a:custGeom>
            <a:avLst/>
            <a:gdLst/>
            <a:ahLst/>
            <a:cxnLst/>
            <a:rect l="l" t="t" r="r" b="b"/>
            <a:pathLst>
              <a:path w="3037204">
                <a:moveTo>
                  <a:pt x="0" y="0"/>
                </a:moveTo>
                <a:lnTo>
                  <a:pt x="3036798" y="0"/>
                </a:lnTo>
              </a:path>
            </a:pathLst>
          </a:custGeom>
          <a:ln w="12700">
            <a:solidFill>
              <a:srgbClr val="C0D242"/>
            </a:solidFill>
          </a:ln>
        </p:spPr>
        <p:txBody>
          <a:bodyPr wrap="square" lIns="0" tIns="0" rIns="0" bIns="0" rtlCol="0"/>
          <a:lstStyle/>
          <a:p>
            <a:endParaRPr dirty="0"/>
          </a:p>
        </p:txBody>
      </p:sp>
      <p:sp>
        <p:nvSpPr>
          <p:cNvPr id="41" name="TextBox 40">
            <a:extLst>
              <a:ext uri="{FF2B5EF4-FFF2-40B4-BE49-F238E27FC236}">
                <a16:creationId xmlns:a16="http://schemas.microsoft.com/office/drawing/2014/main" id="{AC6E1812-84B4-4660-8197-C5DE71F08DCF}"/>
              </a:ext>
            </a:extLst>
          </p:cNvPr>
          <p:cNvSpPr txBox="1"/>
          <p:nvPr/>
        </p:nvSpPr>
        <p:spPr>
          <a:xfrm>
            <a:off x="2621539" y="469900"/>
            <a:ext cx="4296566" cy="369332"/>
          </a:xfrm>
          <a:prstGeom prst="rect">
            <a:avLst/>
          </a:prstGeom>
          <a:noFill/>
        </p:spPr>
        <p:txBody>
          <a:bodyPr wrap="square" rtlCol="0">
            <a:spAutoFit/>
          </a:bodyPr>
          <a:lstStyle/>
          <a:p>
            <a:r>
              <a:rPr lang="en-GB" dirty="0">
                <a:solidFill>
                  <a:schemeClr val="bg1"/>
                </a:solidFill>
                <a:latin typeface="DIN 2014 Bold" panose="020B0704020202020204" pitchFamily="34" charset="0"/>
                <a:ea typeface="DIN 2014 Bold" panose="020B0704020202020204" pitchFamily="34" charset="0"/>
              </a:rPr>
              <a:t>SHAKESPEARE NORTH PLAYHOUSE</a:t>
            </a:r>
          </a:p>
        </p:txBody>
      </p:sp>
      <p:sp>
        <p:nvSpPr>
          <p:cNvPr id="42" name="TextBox 41">
            <a:extLst>
              <a:ext uri="{FF2B5EF4-FFF2-40B4-BE49-F238E27FC236}">
                <a16:creationId xmlns:a16="http://schemas.microsoft.com/office/drawing/2014/main" id="{CBDD4A5A-3407-4AD4-8642-40C9B8E2693E}"/>
              </a:ext>
            </a:extLst>
          </p:cNvPr>
          <p:cNvSpPr txBox="1"/>
          <p:nvPr/>
        </p:nvSpPr>
        <p:spPr>
          <a:xfrm>
            <a:off x="2612766" y="816602"/>
            <a:ext cx="3312821" cy="276999"/>
          </a:xfrm>
          <a:prstGeom prst="rect">
            <a:avLst/>
          </a:prstGeom>
          <a:noFill/>
        </p:spPr>
        <p:txBody>
          <a:bodyPr wrap="square" rtlCol="0">
            <a:spAutoFit/>
          </a:bodyPr>
          <a:lstStyle/>
          <a:p>
            <a:r>
              <a:rPr lang="en-GB" sz="1200" dirty="0">
                <a:solidFill>
                  <a:schemeClr val="bg1"/>
                </a:solidFill>
                <a:latin typeface="DIN 2014" panose="020B0504020202020204" pitchFamily="34" charset="0"/>
                <a:ea typeface="DIN 2014" panose="020B0504020202020204" pitchFamily="34" charset="0"/>
              </a:rPr>
              <a:t>A new theatre, cultural and educational attraction</a:t>
            </a:r>
          </a:p>
        </p:txBody>
      </p:sp>
      <p:pic>
        <p:nvPicPr>
          <p:cNvPr id="40" name="Picture 39" descr="A high angle view of a building under construction&#10;&#10;Description automatically generated with medium confidence">
            <a:extLst>
              <a:ext uri="{FF2B5EF4-FFF2-40B4-BE49-F238E27FC236}">
                <a16:creationId xmlns:a16="http://schemas.microsoft.com/office/drawing/2014/main" id="{2C365B4A-1942-4E09-8C2F-BA2A6E5F64B7}"/>
              </a:ext>
            </a:extLst>
          </p:cNvPr>
          <p:cNvPicPr>
            <a:picLocks noChangeAspect="1"/>
          </p:cNvPicPr>
          <p:nvPr/>
        </p:nvPicPr>
        <p:blipFill rotWithShape="1">
          <a:blip r:embed="rId17" cstate="print">
            <a:extLst>
              <a:ext uri="{28A0092B-C50C-407E-A947-70E740481C1C}">
                <a14:useLocalDpi xmlns:a14="http://schemas.microsoft.com/office/drawing/2010/main" val="0"/>
              </a:ext>
            </a:extLst>
          </a:blip>
          <a:srcRect t="10743" b="9904"/>
          <a:stretch/>
        </p:blipFill>
        <p:spPr>
          <a:xfrm>
            <a:off x="457200" y="5439224"/>
            <a:ext cx="2104585" cy="1111938"/>
          </a:xfrm>
          <a:prstGeom prst="rect">
            <a:avLst/>
          </a:prstGeom>
        </p:spPr>
      </p:pic>
      <p:pic>
        <p:nvPicPr>
          <p:cNvPr id="46" name="Picture 45">
            <a:extLst>
              <a:ext uri="{FF2B5EF4-FFF2-40B4-BE49-F238E27FC236}">
                <a16:creationId xmlns:a16="http://schemas.microsoft.com/office/drawing/2014/main" id="{971C851A-DA98-46DE-A33D-F61A5A9B878D}"/>
              </a:ext>
            </a:extLst>
          </p:cNvPr>
          <p:cNvPicPr>
            <a:picLocks noChangeAspect="1"/>
          </p:cNvPicPr>
          <p:nvPr/>
        </p:nvPicPr>
        <p:blipFill rotWithShape="1">
          <a:blip r:embed="rId18" cstate="print">
            <a:extLst>
              <a:ext uri="{28A0092B-C50C-407E-A947-70E740481C1C}">
                <a14:useLocalDpi xmlns:a14="http://schemas.microsoft.com/office/drawing/2010/main" val="0"/>
              </a:ext>
            </a:extLst>
          </a:blip>
          <a:srcRect b="10214"/>
          <a:stretch/>
        </p:blipFill>
        <p:spPr>
          <a:xfrm>
            <a:off x="466529" y="8287685"/>
            <a:ext cx="2104585" cy="1150216"/>
          </a:xfrm>
          <a:prstGeom prst="rect">
            <a:avLst/>
          </a:prstGeom>
        </p:spPr>
      </p:pic>
      <p:pic>
        <p:nvPicPr>
          <p:cNvPr id="48" name="Picture 47" descr="Icon&#10;&#10;Description automatically generated">
            <a:extLst>
              <a:ext uri="{FF2B5EF4-FFF2-40B4-BE49-F238E27FC236}">
                <a16:creationId xmlns:a16="http://schemas.microsoft.com/office/drawing/2014/main" id="{D5A30438-D1DA-430B-829A-108CE81A0880}"/>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896347" y="9621706"/>
            <a:ext cx="1057265" cy="396586"/>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82241BF7B4238459D206BB5D2BC303E" ma:contentTypeVersion="1" ma:contentTypeDescription="Create a new document." ma:contentTypeScope="" ma:versionID="7ae415ed360d61759fdf1437a94e6214">
  <xsd:schema xmlns:xsd="http://www.w3.org/2001/XMLSchema" xmlns:xs="http://www.w3.org/2001/XMLSchema" xmlns:p="http://schemas.microsoft.com/office/2006/metadata/properties" targetNamespace="http://schemas.microsoft.com/office/2006/metadata/properties" ma:root="true" ma:fieldsID="4606014966f62809c3aa1590cf73b2e1">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haredContentType xmlns="Microsoft.SharePoint.Taxonomy.ContentTypeSync" SourceId="c2610a33-0298-4da0-85e8-7aa28ace60cf" ContentTypeId="0x0101" PreviousValue="false"/>
</file>

<file path=customXml/itemProps1.xml><?xml version="1.0" encoding="utf-8"?>
<ds:datastoreItem xmlns:ds="http://schemas.openxmlformats.org/officeDocument/2006/customXml" ds:itemID="{AF928390-7402-4A38-967F-3370C58159F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81DDD0FB-41FC-4C9C-BD5C-256275FA1456}">
  <ds:schemaRefs>
    <ds:schemaRef ds:uri="http://purl.org/dc/elements/1.1/"/>
    <ds:schemaRef ds:uri="http://schemas.microsoft.com/office/2006/metadata/properties"/>
    <ds:schemaRef ds:uri="http://purl.org/dc/terms/"/>
    <ds:schemaRef ds:uri="http://schemas.openxmlformats.org/package/2006/metadata/core-properties"/>
    <ds:schemaRef ds:uri="http://purl.org/dc/dcmitype/"/>
    <ds:schemaRef ds:uri="http://schemas.microsoft.com/office/infopath/2007/PartnerControls"/>
    <ds:schemaRef ds:uri="http://schemas.microsoft.com/office/2006/documentManagement/types"/>
    <ds:schemaRef ds:uri="http://www.w3.org/XML/1998/namespace"/>
  </ds:schemaRefs>
</ds:datastoreItem>
</file>

<file path=customXml/itemProps3.xml><?xml version="1.0" encoding="utf-8"?>
<ds:datastoreItem xmlns:ds="http://schemas.openxmlformats.org/officeDocument/2006/customXml" ds:itemID="{BE2AF893-18B5-47D1-9A46-59FC8FBF74F0}">
  <ds:schemaRefs>
    <ds:schemaRef ds:uri="http://schemas.microsoft.com/sharepoint/v3/contenttype/forms"/>
  </ds:schemaRefs>
</ds:datastoreItem>
</file>

<file path=customXml/itemProps4.xml><?xml version="1.0" encoding="utf-8"?>
<ds:datastoreItem xmlns:ds="http://schemas.openxmlformats.org/officeDocument/2006/customXml" ds:itemID="{676CBCBB-9B88-4387-B683-EE8D4D683074}">
  <ds:schemaRefs>
    <ds:schemaRef ds:uri="Microsoft.SharePoint.Taxonomy.ContentTypeSync"/>
  </ds:schemaRefs>
</ds:datastoreItem>
</file>

<file path=docProps/app.xml><?xml version="1.0" encoding="utf-8"?>
<Properties xmlns="http://schemas.openxmlformats.org/officeDocument/2006/extended-properties" xmlns:vt="http://schemas.openxmlformats.org/officeDocument/2006/docPropsVTypes">
  <Template/>
  <TotalTime>407</TotalTime>
  <Words>502</Words>
  <Application>Microsoft Office PowerPoint</Application>
  <PresentationFormat>Custom</PresentationFormat>
  <Paragraphs>37</Paragraphs>
  <Slides>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Calibri</vt:lpstr>
      <vt:lpstr>DIN 2014</vt:lpstr>
      <vt:lpstr>DIN 2014 Bold</vt:lpstr>
      <vt:lpstr>DIN 2014 Demi</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Egan, Danielle</dc:creator>
  <cp:lastModifiedBy>Egan, Danielle</cp:lastModifiedBy>
  <cp:revision>24</cp:revision>
  <dcterms:created xsi:type="dcterms:W3CDTF">2021-10-05T08:36:36Z</dcterms:created>
  <dcterms:modified xsi:type="dcterms:W3CDTF">2022-02-11T10:20:21Z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2021-10-05T00:00:00Z</vt:filetime>
  </property>
  <property fmtid="{D5CDD505-2E9C-101B-9397-08002B2CF9AE}" pid="3" name="Creator">
    <vt:lpwstr>Adobe InDesign 15.0 (Windows)</vt:lpwstr>
  </property>
  <property fmtid="{D5CDD505-2E9C-101B-9397-08002B2CF9AE}" pid="4" name="LastSaved">
    <vt:filetime>2021-10-05T00:00:00Z</vt:filetime>
  </property>
  <property fmtid="{D5CDD505-2E9C-101B-9397-08002B2CF9AE}" pid="5" name="ContentTypeId">
    <vt:lpwstr>0x010100B82241BF7B4238459D206BB5D2BC303E</vt:lpwstr>
  </property>
</Properties>
</file>