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2"/>
  </p:sldIdLst>
  <p:sldSz cx="7556500" cy="106934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5B53"/>
    <a:srgbClr val="242F60"/>
    <a:srgbClr val="6EAA38"/>
    <a:srgbClr val="F2B828"/>
    <a:srgbClr val="CC4785"/>
    <a:srgbClr val="CB3725"/>
    <a:srgbClr val="1575B1"/>
    <a:srgbClr val="6781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2664" y="-73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8142" y="427736"/>
            <a:ext cx="6806565" cy="17109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944862"/>
            <a:ext cx="2420112"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1/21/2022</a:t>
            </a:fld>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18" Type="http://schemas.openxmlformats.org/officeDocument/2006/relationships/image" Target="../media/image15.png"/><Relationship Id="rId3" Type="http://schemas.openxmlformats.org/officeDocument/2006/relationships/hyperlink" Target="mailto:nwch@nwconstructionhub.org" TargetMode="External"/><Relationship Id="rId7" Type="http://schemas.openxmlformats.org/officeDocument/2006/relationships/image" Target="../media/image4.png"/><Relationship Id="rId12" Type="http://schemas.openxmlformats.org/officeDocument/2006/relationships/image" Target="../media/image9.png"/><Relationship Id="rId17" Type="http://schemas.openxmlformats.org/officeDocument/2006/relationships/image" Target="../media/image14.png"/><Relationship Id="rId2" Type="http://schemas.openxmlformats.org/officeDocument/2006/relationships/hyperlink" Target="mailto:tony.holland@manchester.gov.uk" TargetMode="External"/><Relationship Id="rId16" Type="http://schemas.openxmlformats.org/officeDocument/2006/relationships/image" Target="../media/image13.png"/><Relationship Id="rId20" Type="http://schemas.openxmlformats.org/officeDocument/2006/relationships/image" Target="../media/image17.png"/><Relationship Id="rId1" Type="http://schemas.openxmlformats.org/officeDocument/2006/relationships/slideLayout" Target="../slideLayouts/slideLayout5.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5" Type="http://schemas.openxmlformats.org/officeDocument/2006/relationships/image" Target="../media/image12.png"/><Relationship Id="rId10" Type="http://schemas.openxmlformats.org/officeDocument/2006/relationships/image" Target="../media/image7.png"/><Relationship Id="rId19" Type="http://schemas.openxmlformats.org/officeDocument/2006/relationships/image" Target="../media/image16.png"/><Relationship Id="rId4" Type="http://schemas.openxmlformats.org/officeDocument/2006/relationships/image" Target="../media/image1.png"/><Relationship Id="rId9" Type="http://schemas.openxmlformats.org/officeDocument/2006/relationships/image" Target="../media/image6.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42100" y="317499"/>
            <a:ext cx="2113915" cy="9856011"/>
          </a:xfrm>
          <a:custGeom>
            <a:avLst/>
            <a:gdLst/>
            <a:ahLst/>
            <a:cxnLst/>
            <a:rect l="l" t="t" r="r" b="b"/>
            <a:pathLst>
              <a:path w="2113915" h="7002145">
                <a:moveTo>
                  <a:pt x="2113597" y="0"/>
                </a:moveTo>
                <a:lnTo>
                  <a:pt x="0" y="0"/>
                </a:lnTo>
                <a:lnTo>
                  <a:pt x="0" y="7001992"/>
                </a:lnTo>
                <a:lnTo>
                  <a:pt x="2113597" y="7001992"/>
                </a:lnTo>
                <a:lnTo>
                  <a:pt x="2113597" y="0"/>
                </a:lnTo>
                <a:close/>
              </a:path>
            </a:pathLst>
          </a:custGeom>
          <a:solidFill>
            <a:srgbClr val="6781A5"/>
          </a:solidFill>
        </p:spPr>
        <p:txBody>
          <a:bodyPr wrap="square" lIns="0" tIns="0" rIns="0" bIns="0" rtlCol="0"/>
          <a:lstStyle/>
          <a:p>
            <a:endParaRPr/>
          </a:p>
        </p:txBody>
      </p:sp>
      <p:sp>
        <p:nvSpPr>
          <p:cNvPr id="3" name="object 3"/>
          <p:cNvSpPr txBox="1"/>
          <p:nvPr/>
        </p:nvSpPr>
        <p:spPr>
          <a:xfrm>
            <a:off x="2595104" y="3769761"/>
            <a:ext cx="4801550" cy="5065489"/>
          </a:xfrm>
          <a:prstGeom prst="rect">
            <a:avLst/>
          </a:prstGeom>
        </p:spPr>
        <p:txBody>
          <a:bodyPr vert="horz" wrap="square" lIns="0" tIns="12700" rIns="0" bIns="0" rtlCol="0">
            <a:spAutoFit/>
          </a:bodyPr>
          <a:lstStyle/>
          <a:p>
            <a:r>
              <a:rPr lang="en-GB" sz="1200" b="1" dirty="0" smtClean="0">
                <a:solidFill>
                  <a:srgbClr val="2B5B53"/>
                </a:solidFill>
                <a:latin typeface="DIN 2014 Bold" panose="020B0704020202020204"/>
              </a:rPr>
              <a:t>This project included </a:t>
            </a:r>
            <a:r>
              <a:rPr lang="en-GB" sz="1200" b="1" dirty="0">
                <a:solidFill>
                  <a:srgbClr val="2B5B53"/>
                </a:solidFill>
                <a:latin typeface="DIN 2014 Bold" panose="020B0704020202020204"/>
              </a:rPr>
              <a:t>the refurbishment and conversion of a former residential children’s home </a:t>
            </a:r>
            <a:r>
              <a:rPr lang="en-GB" sz="1200" b="1" dirty="0" smtClean="0">
                <a:solidFill>
                  <a:srgbClr val="2B5B53"/>
                </a:solidFill>
                <a:latin typeface="DIN 2014 Bold" panose="020B0704020202020204"/>
              </a:rPr>
              <a:t>into a </a:t>
            </a:r>
            <a:r>
              <a:rPr lang="en-GB" sz="1200" b="1" dirty="0">
                <a:solidFill>
                  <a:srgbClr val="2B5B53"/>
                </a:solidFill>
                <a:latin typeface="DIN 2014 Bold" panose="020B0704020202020204"/>
              </a:rPr>
              <a:t>facility that </a:t>
            </a:r>
            <a:r>
              <a:rPr lang="en-GB" sz="1200" b="1" dirty="0" smtClean="0">
                <a:solidFill>
                  <a:srgbClr val="2B5B53"/>
                </a:solidFill>
                <a:latin typeface="DIN 2014 Bold" panose="020B0704020202020204"/>
              </a:rPr>
              <a:t>now offers </a:t>
            </a:r>
            <a:r>
              <a:rPr lang="en-GB" sz="1200" b="1" dirty="0">
                <a:solidFill>
                  <a:srgbClr val="2B5B53"/>
                </a:solidFill>
                <a:latin typeface="DIN 2014 Bold" panose="020B0704020202020204"/>
              </a:rPr>
              <a:t>residential short breaks and edge of care support to children and </a:t>
            </a:r>
            <a:r>
              <a:rPr lang="en-GB" sz="1200" b="1" dirty="0" smtClean="0">
                <a:solidFill>
                  <a:srgbClr val="2B5B53"/>
                </a:solidFill>
                <a:latin typeface="DIN 2014 Bold" panose="020B0704020202020204"/>
              </a:rPr>
              <a:t>young people </a:t>
            </a:r>
            <a:r>
              <a:rPr lang="en-GB" sz="1200" b="1" dirty="0">
                <a:solidFill>
                  <a:srgbClr val="2B5B53"/>
                </a:solidFill>
                <a:latin typeface="DIN 2014 Bold" panose="020B0704020202020204"/>
              </a:rPr>
              <a:t>with </a:t>
            </a:r>
            <a:r>
              <a:rPr lang="en-GB" sz="1200" b="1" dirty="0" smtClean="0">
                <a:solidFill>
                  <a:srgbClr val="2B5B53"/>
                </a:solidFill>
                <a:latin typeface="DIN 2014 Bold" panose="020B0704020202020204"/>
              </a:rPr>
              <a:t>autism </a:t>
            </a:r>
            <a:r>
              <a:rPr lang="en-GB" sz="1200" b="1" dirty="0">
                <a:solidFill>
                  <a:srgbClr val="2B5B53"/>
                </a:solidFill>
                <a:latin typeface="DIN 2014 Bold" panose="020B0704020202020204"/>
              </a:rPr>
              <a:t>and </a:t>
            </a:r>
            <a:r>
              <a:rPr lang="en-GB" sz="1200" b="1" dirty="0" smtClean="0">
                <a:solidFill>
                  <a:srgbClr val="2B5B53"/>
                </a:solidFill>
                <a:latin typeface="DIN 2014 Bold" panose="020B0704020202020204"/>
              </a:rPr>
              <a:t>learning difficulties, within </a:t>
            </a:r>
            <a:r>
              <a:rPr lang="en-GB" sz="1200" b="1" dirty="0">
                <a:solidFill>
                  <a:srgbClr val="2B5B53"/>
                </a:solidFill>
                <a:latin typeface="DIN 2014 Bold" panose="020B0704020202020204"/>
              </a:rPr>
              <a:t>a bespoke safe environment</a:t>
            </a:r>
            <a:r>
              <a:rPr lang="en-GB" sz="1200" b="1" dirty="0" smtClean="0">
                <a:solidFill>
                  <a:srgbClr val="2B5B53"/>
                </a:solidFill>
                <a:latin typeface="DIN 2014 Bold" panose="020B0704020202020204"/>
              </a:rPr>
              <a:t>.</a:t>
            </a:r>
            <a:endParaRPr lang="en-GB" sz="1200" b="1" dirty="0">
              <a:solidFill>
                <a:srgbClr val="2B5B53"/>
              </a:solidFill>
              <a:latin typeface="DIN 2014 Bold" panose="020B0704020202020204"/>
            </a:endParaRPr>
          </a:p>
          <a:p>
            <a:pPr lvl="0">
              <a:spcAft>
                <a:spcPts val="600"/>
              </a:spcAft>
            </a:pPr>
            <a:r>
              <a:rPr lang="en-GB" sz="900" dirty="0">
                <a:solidFill>
                  <a:schemeClr val="tx1">
                    <a:lumMod val="65000"/>
                    <a:lumOff val="35000"/>
                  </a:schemeClr>
                </a:solidFill>
                <a:latin typeface="DIN 2014" panose="020B0504020202020204"/>
              </a:rPr>
              <a:t>The </a:t>
            </a:r>
            <a:r>
              <a:rPr lang="en-GB" sz="900" dirty="0" smtClean="0">
                <a:solidFill>
                  <a:schemeClr val="tx1">
                    <a:lumMod val="65000"/>
                    <a:lumOff val="35000"/>
                  </a:schemeClr>
                </a:solidFill>
                <a:latin typeface="DIN 2014" panose="020B0504020202020204"/>
              </a:rPr>
              <a:t>remodelling included </a:t>
            </a:r>
            <a:r>
              <a:rPr lang="en-GB" sz="900" dirty="0">
                <a:solidFill>
                  <a:schemeClr val="tx1">
                    <a:lumMod val="65000"/>
                    <a:lumOff val="35000"/>
                  </a:schemeClr>
                </a:solidFill>
                <a:latin typeface="DIN 2014" panose="020B0504020202020204"/>
              </a:rPr>
              <a:t>the construction of a </a:t>
            </a:r>
            <a:r>
              <a:rPr lang="en-GB" sz="900" dirty="0" smtClean="0">
                <a:solidFill>
                  <a:schemeClr val="tx1">
                    <a:lumMod val="65000"/>
                    <a:lumOff val="35000"/>
                  </a:schemeClr>
                </a:solidFill>
                <a:latin typeface="DIN 2014" panose="020B0504020202020204"/>
              </a:rPr>
              <a:t>new </a:t>
            </a:r>
            <a:r>
              <a:rPr lang="en-GB" sz="900" dirty="0">
                <a:solidFill>
                  <a:schemeClr val="tx1">
                    <a:lumMod val="65000"/>
                    <a:lumOff val="35000"/>
                  </a:schemeClr>
                </a:solidFill>
                <a:latin typeface="DIN 2014" panose="020B0504020202020204"/>
              </a:rPr>
              <a:t>single </a:t>
            </a:r>
            <a:r>
              <a:rPr lang="en-GB" sz="900" dirty="0" smtClean="0">
                <a:solidFill>
                  <a:schemeClr val="tx1">
                    <a:lumMod val="65000"/>
                    <a:lumOff val="35000"/>
                  </a:schemeClr>
                </a:solidFill>
                <a:latin typeface="DIN 2014" panose="020B0504020202020204"/>
              </a:rPr>
              <a:t>storey </a:t>
            </a:r>
            <a:r>
              <a:rPr lang="en-GB" sz="900" dirty="0">
                <a:solidFill>
                  <a:schemeClr val="tx1">
                    <a:lumMod val="65000"/>
                    <a:lumOff val="35000"/>
                  </a:schemeClr>
                </a:solidFill>
                <a:latin typeface="DIN 2014" panose="020B0504020202020204"/>
              </a:rPr>
              <a:t>extension </a:t>
            </a:r>
            <a:r>
              <a:rPr lang="en-GB" sz="900" dirty="0" smtClean="0">
                <a:solidFill>
                  <a:schemeClr val="tx1">
                    <a:lumMod val="65000"/>
                    <a:lumOff val="35000"/>
                  </a:schemeClr>
                </a:solidFill>
                <a:latin typeface="DIN 2014" panose="020B0504020202020204"/>
              </a:rPr>
              <a:t>along with major internal </a:t>
            </a:r>
            <a:r>
              <a:rPr lang="en-GB" sz="900" dirty="0">
                <a:solidFill>
                  <a:schemeClr val="tx1">
                    <a:lumMod val="65000"/>
                    <a:lumOff val="35000"/>
                  </a:schemeClr>
                </a:solidFill>
                <a:latin typeface="DIN 2014" panose="020B0504020202020204"/>
              </a:rPr>
              <a:t>adaptation </a:t>
            </a:r>
            <a:r>
              <a:rPr lang="en-GB" sz="900" dirty="0" smtClean="0">
                <a:solidFill>
                  <a:schemeClr val="tx1">
                    <a:lumMod val="65000"/>
                    <a:lumOff val="35000"/>
                  </a:schemeClr>
                </a:solidFill>
                <a:latin typeface="DIN 2014" panose="020B0504020202020204"/>
              </a:rPr>
              <a:t>works. A new sensory suite, sensory bathroom, calm room, kitchen and laundry room have been created along with new </a:t>
            </a:r>
            <a:r>
              <a:rPr lang="en-GB" sz="900" dirty="0" err="1" smtClean="0">
                <a:solidFill>
                  <a:schemeClr val="tx1">
                    <a:lumMod val="65000"/>
                    <a:lumOff val="35000"/>
                  </a:schemeClr>
                </a:solidFill>
                <a:latin typeface="DIN 2014" panose="020B0504020202020204"/>
              </a:rPr>
              <a:t>en</a:t>
            </a:r>
            <a:r>
              <a:rPr lang="en-GB" sz="900" dirty="0" smtClean="0">
                <a:solidFill>
                  <a:schemeClr val="tx1">
                    <a:lumMod val="65000"/>
                    <a:lumOff val="35000"/>
                  </a:schemeClr>
                </a:solidFill>
                <a:latin typeface="DIN 2014" panose="020B0504020202020204"/>
              </a:rPr>
              <a:t>-suite bedrooms, a new passenger lift, office, storage and staff space.</a:t>
            </a:r>
          </a:p>
          <a:p>
            <a:pPr lvl="0">
              <a:spcAft>
                <a:spcPts val="600"/>
              </a:spcAft>
            </a:pPr>
            <a:r>
              <a:rPr lang="en-GB" sz="900" dirty="0" smtClean="0"/>
              <a:t> </a:t>
            </a:r>
            <a:r>
              <a:rPr lang="en-GB" sz="900" dirty="0" smtClean="0">
                <a:solidFill>
                  <a:schemeClr val="tx1">
                    <a:lumMod val="65000"/>
                    <a:lumOff val="35000"/>
                  </a:schemeClr>
                </a:solidFill>
                <a:latin typeface="DIN 2014" panose="020B0504020202020204"/>
              </a:rPr>
              <a:t>All new building services have been installed including energy efficient lighting and underfloor heating, by our in-house electrical division. A </a:t>
            </a:r>
            <a:r>
              <a:rPr lang="en-GB" sz="900" dirty="0">
                <a:solidFill>
                  <a:schemeClr val="tx1">
                    <a:lumMod val="65000"/>
                    <a:lumOff val="35000"/>
                  </a:schemeClr>
                </a:solidFill>
                <a:latin typeface="DIN 2014" panose="020B0504020202020204"/>
              </a:rPr>
              <a:t>major element was the </a:t>
            </a:r>
            <a:r>
              <a:rPr lang="en-GB" sz="900" dirty="0" smtClean="0">
                <a:solidFill>
                  <a:schemeClr val="tx1">
                    <a:lumMod val="65000"/>
                    <a:lumOff val="35000"/>
                  </a:schemeClr>
                </a:solidFill>
                <a:latin typeface="DIN 2014" panose="020B0504020202020204"/>
              </a:rPr>
              <a:t>installation of a new ground </a:t>
            </a:r>
            <a:r>
              <a:rPr lang="en-GB" sz="900" dirty="0">
                <a:solidFill>
                  <a:schemeClr val="tx1">
                    <a:lumMod val="65000"/>
                    <a:lumOff val="35000"/>
                  </a:schemeClr>
                </a:solidFill>
                <a:latin typeface="DIN 2014" panose="020B0504020202020204"/>
              </a:rPr>
              <a:t>source heat </a:t>
            </a:r>
            <a:r>
              <a:rPr lang="en-GB" sz="900" dirty="0" smtClean="0">
                <a:solidFill>
                  <a:schemeClr val="tx1">
                    <a:lumMod val="65000"/>
                    <a:lumOff val="35000"/>
                  </a:schemeClr>
                </a:solidFill>
                <a:latin typeface="DIN 2014" panose="020B0504020202020204"/>
              </a:rPr>
              <a:t>pump, to deliver sustainable heating and hot water.</a:t>
            </a:r>
            <a:endParaRPr lang="en-GB" sz="900" dirty="0">
              <a:solidFill>
                <a:schemeClr val="tx1">
                  <a:lumMod val="65000"/>
                  <a:lumOff val="35000"/>
                </a:schemeClr>
              </a:solidFill>
              <a:latin typeface="DIN 2014" panose="020B0504020202020204"/>
            </a:endParaRPr>
          </a:p>
          <a:p>
            <a:pPr>
              <a:spcAft>
                <a:spcPts val="600"/>
              </a:spcAft>
            </a:pPr>
            <a:r>
              <a:rPr lang="en-GB" sz="900" dirty="0" smtClean="0">
                <a:solidFill>
                  <a:schemeClr val="tx1">
                    <a:lumMod val="65000"/>
                    <a:lumOff val="35000"/>
                  </a:schemeClr>
                </a:solidFill>
                <a:latin typeface="DIN 2014" panose="020B0504020202020204"/>
              </a:rPr>
              <a:t>External </a:t>
            </a:r>
            <a:r>
              <a:rPr lang="en-GB" sz="900" dirty="0">
                <a:solidFill>
                  <a:schemeClr val="tx1">
                    <a:lumMod val="65000"/>
                    <a:lumOff val="35000"/>
                  </a:schemeClr>
                </a:solidFill>
                <a:latin typeface="DIN 2014" panose="020B0504020202020204"/>
              </a:rPr>
              <a:t>improvements </a:t>
            </a:r>
            <a:r>
              <a:rPr lang="en-GB" sz="900" dirty="0" smtClean="0">
                <a:solidFill>
                  <a:schemeClr val="tx1">
                    <a:lumMod val="65000"/>
                    <a:lumOff val="35000"/>
                  </a:schemeClr>
                </a:solidFill>
                <a:latin typeface="DIN 2014" panose="020B0504020202020204"/>
              </a:rPr>
              <a:t>included the </a:t>
            </a:r>
            <a:r>
              <a:rPr lang="en-GB" sz="900" dirty="0">
                <a:solidFill>
                  <a:schemeClr val="tx1">
                    <a:lumMod val="65000"/>
                    <a:lumOff val="35000"/>
                  </a:schemeClr>
                </a:solidFill>
                <a:latin typeface="DIN 2014" panose="020B0504020202020204"/>
              </a:rPr>
              <a:t>replacement of the existing windows </a:t>
            </a:r>
            <a:r>
              <a:rPr lang="en-GB" sz="900" dirty="0" smtClean="0">
                <a:solidFill>
                  <a:schemeClr val="tx1">
                    <a:lumMod val="65000"/>
                    <a:lumOff val="35000"/>
                  </a:schemeClr>
                </a:solidFill>
                <a:latin typeface="DIN 2014" panose="020B0504020202020204"/>
              </a:rPr>
              <a:t>and doors </a:t>
            </a:r>
            <a:r>
              <a:rPr lang="en-GB" sz="900" dirty="0">
                <a:solidFill>
                  <a:schemeClr val="tx1">
                    <a:lumMod val="65000"/>
                    <a:lumOff val="35000"/>
                  </a:schemeClr>
                </a:solidFill>
                <a:latin typeface="DIN 2014" panose="020B0504020202020204"/>
              </a:rPr>
              <a:t>along with the </a:t>
            </a:r>
            <a:r>
              <a:rPr lang="en-GB" sz="900" dirty="0" smtClean="0">
                <a:solidFill>
                  <a:schemeClr val="tx1">
                    <a:lumMod val="65000"/>
                    <a:lumOff val="35000"/>
                  </a:schemeClr>
                </a:solidFill>
                <a:latin typeface="DIN 2014" panose="020B0504020202020204"/>
              </a:rPr>
              <a:t>construction of </a:t>
            </a:r>
            <a:r>
              <a:rPr lang="en-GB" sz="900" dirty="0">
                <a:solidFill>
                  <a:schemeClr val="tx1">
                    <a:lumMod val="65000"/>
                    <a:lumOff val="35000"/>
                  </a:schemeClr>
                </a:solidFill>
                <a:latin typeface="DIN 2014" panose="020B0504020202020204"/>
              </a:rPr>
              <a:t>a </a:t>
            </a:r>
            <a:r>
              <a:rPr lang="en-GB" sz="900" dirty="0" smtClean="0">
                <a:solidFill>
                  <a:schemeClr val="tx1">
                    <a:lumMod val="65000"/>
                    <a:lumOff val="35000"/>
                  </a:schemeClr>
                </a:solidFill>
                <a:latin typeface="DIN 2014" panose="020B0504020202020204"/>
              </a:rPr>
              <a:t>new outside play </a:t>
            </a:r>
            <a:r>
              <a:rPr lang="en-GB" sz="900" dirty="0">
                <a:solidFill>
                  <a:schemeClr val="tx1">
                    <a:lumMod val="65000"/>
                    <a:lumOff val="35000"/>
                  </a:schemeClr>
                </a:solidFill>
                <a:latin typeface="DIN 2014" panose="020B0504020202020204"/>
              </a:rPr>
              <a:t>area</a:t>
            </a:r>
            <a:r>
              <a:rPr lang="en-GB" sz="900" dirty="0" smtClean="0">
                <a:solidFill>
                  <a:schemeClr val="tx1">
                    <a:lumMod val="65000"/>
                    <a:lumOff val="35000"/>
                  </a:schemeClr>
                </a:solidFill>
                <a:latin typeface="DIN 2014" panose="020B0504020202020204"/>
              </a:rPr>
              <a:t>.</a:t>
            </a:r>
          </a:p>
          <a:p>
            <a:pPr>
              <a:spcAft>
                <a:spcPts val="600"/>
              </a:spcAft>
            </a:pPr>
            <a:r>
              <a:rPr lang="en-GB" sz="900" dirty="0" smtClean="0">
                <a:solidFill>
                  <a:schemeClr val="tx1">
                    <a:lumMod val="65000"/>
                    <a:lumOff val="35000"/>
                  </a:schemeClr>
                </a:solidFill>
                <a:latin typeface="DIN 2014" panose="020B0504020202020204"/>
              </a:rPr>
              <a:t>The project was delivered in a 25 week period during the COVID-19 pandemic.</a:t>
            </a:r>
            <a:endParaRPr lang="en-GB" sz="1200" b="1" spc="5" dirty="0" smtClean="0">
              <a:solidFill>
                <a:srgbClr val="92D050"/>
              </a:solidFill>
              <a:latin typeface="DIN 2014 Demi"/>
              <a:cs typeface="DIN 2014 Demi"/>
            </a:endParaRPr>
          </a:p>
          <a:p>
            <a:pPr marL="12700">
              <a:lnSpc>
                <a:spcPts val="1040"/>
              </a:lnSpc>
            </a:pPr>
            <a:r>
              <a:rPr lang="en-GB" sz="900" spc="-20" dirty="0" smtClean="0">
                <a:solidFill>
                  <a:srgbClr val="4A4A49"/>
                </a:solidFill>
                <a:latin typeface="DIN 2014"/>
                <a:cs typeface="DIN 2014"/>
              </a:rPr>
              <a:t>We ensured that opportunities for employment were advertised in the local area and one individual working on site via a labour agency was subsequently offered permanent employment.</a:t>
            </a:r>
          </a:p>
          <a:p>
            <a:pPr marL="12700">
              <a:lnSpc>
                <a:spcPts val="1040"/>
              </a:lnSpc>
            </a:pPr>
            <a:endParaRPr lang="en-GB" sz="900" spc="-20" dirty="0" smtClean="0">
              <a:solidFill>
                <a:srgbClr val="4A4A49"/>
              </a:solidFill>
              <a:latin typeface="DIN 2014"/>
              <a:cs typeface="DIN 2014"/>
            </a:endParaRPr>
          </a:p>
          <a:p>
            <a:pPr marL="12700">
              <a:lnSpc>
                <a:spcPts val="1040"/>
              </a:lnSpc>
            </a:pPr>
            <a:r>
              <a:rPr lang="en-GB" sz="900" spc="-20" dirty="0" smtClean="0">
                <a:solidFill>
                  <a:srgbClr val="4A4A49"/>
                </a:solidFill>
                <a:latin typeface="DIN 2014"/>
                <a:cs typeface="DIN 2014"/>
              </a:rPr>
              <a:t>Recognising the importance of professional development we delivered a total of 5 weeks training on site, to enable 3 apprentices to work towards the completion of their NVQ level 3 qualifications. One apprentice has since completed his end point assessment and is now employed as a fully-qualified site joiner.</a:t>
            </a:r>
          </a:p>
          <a:p>
            <a:pPr marL="12700">
              <a:lnSpc>
                <a:spcPts val="1040"/>
              </a:lnSpc>
            </a:pPr>
            <a:endParaRPr lang="en-GB" sz="900" spc="-20" dirty="0" smtClean="0">
              <a:solidFill>
                <a:srgbClr val="4A4A49"/>
              </a:solidFill>
              <a:latin typeface="DIN 2014"/>
              <a:cs typeface="DIN 2014"/>
            </a:endParaRPr>
          </a:p>
          <a:p>
            <a:pPr marL="12700">
              <a:lnSpc>
                <a:spcPts val="1040"/>
              </a:lnSpc>
            </a:pPr>
            <a:r>
              <a:rPr lang="en-GB" sz="900" spc="-20" dirty="0" smtClean="0">
                <a:solidFill>
                  <a:srgbClr val="4A4A49"/>
                </a:solidFill>
                <a:latin typeface="DIN 2014"/>
                <a:cs typeface="DIN 2014"/>
              </a:rPr>
              <a:t>We recruited a graduate from the local area as an Assistant Quantity Surveyor to work on the project and have since made his employment permanent.</a:t>
            </a:r>
          </a:p>
          <a:p>
            <a:pPr marL="12700">
              <a:lnSpc>
                <a:spcPts val="1040"/>
              </a:lnSpc>
            </a:pPr>
            <a:endParaRPr lang="en-GB" sz="900" spc="-20" dirty="0" smtClean="0">
              <a:solidFill>
                <a:srgbClr val="4A4A49"/>
              </a:solidFill>
              <a:latin typeface="DIN 2014"/>
              <a:cs typeface="DIN 2014"/>
            </a:endParaRPr>
          </a:p>
          <a:p>
            <a:pPr marL="12700">
              <a:lnSpc>
                <a:spcPts val="1040"/>
              </a:lnSpc>
            </a:pPr>
            <a:r>
              <a:rPr lang="en-GB" sz="900" dirty="0" smtClean="0">
                <a:solidFill>
                  <a:schemeClr val="tx1">
                    <a:lumMod val="75000"/>
                    <a:lumOff val="25000"/>
                  </a:schemeClr>
                </a:solidFill>
                <a:latin typeface="DIN 2014"/>
                <a:cs typeface="DIN 2014"/>
              </a:rPr>
              <a:t>Employees on site were provided with free training in health and safety, environmental awareness and equality &amp; diversity. The Site Manager completed Mental Health training and key employees completed Banksman and PASMA training.</a:t>
            </a:r>
            <a:endParaRPr lang="en-GB" sz="900" dirty="0" smtClean="0">
              <a:solidFill>
                <a:srgbClr val="4A4A49"/>
              </a:solidFill>
              <a:latin typeface="DIN 2014"/>
              <a:cs typeface="DIN 2014"/>
            </a:endParaRPr>
          </a:p>
          <a:p>
            <a:pPr marL="12700">
              <a:lnSpc>
                <a:spcPts val="1040"/>
              </a:lnSpc>
            </a:pPr>
            <a:endParaRPr lang="en-GB" sz="900" dirty="0">
              <a:solidFill>
                <a:srgbClr val="4A4A49"/>
              </a:solidFill>
              <a:latin typeface="DIN 2014"/>
              <a:cs typeface="DIN 2014"/>
            </a:endParaRPr>
          </a:p>
          <a:p>
            <a:pPr marL="12700">
              <a:lnSpc>
                <a:spcPts val="1040"/>
              </a:lnSpc>
            </a:pPr>
            <a:r>
              <a:rPr lang="en-GB" sz="900" spc="-20" dirty="0" smtClean="0">
                <a:solidFill>
                  <a:srgbClr val="4A4A49"/>
                </a:solidFill>
                <a:latin typeface="DIN 2014"/>
                <a:cs typeface="DIN 2014"/>
              </a:rPr>
              <a:t>All employees on the project had access to a Mental Health First Aider and our Employee Assistance Programme. Tool-box talks were delivered on Wellbeing at Work and literature regarding support groups, including Andy’s Man Club, were made available to all workers on site.</a:t>
            </a:r>
            <a:endParaRPr lang="en-GB" sz="900" dirty="0" smtClean="0">
              <a:solidFill>
                <a:srgbClr val="4A4A49"/>
              </a:solidFill>
              <a:latin typeface="DIN 2014"/>
              <a:cs typeface="DIN 2014"/>
            </a:endParaRPr>
          </a:p>
          <a:p>
            <a:pPr marL="12700">
              <a:lnSpc>
                <a:spcPts val="1040"/>
              </a:lnSpc>
            </a:pPr>
            <a:endParaRPr sz="900" dirty="0">
              <a:latin typeface="DIN 2014"/>
              <a:cs typeface="DIN 2014"/>
            </a:endParaRPr>
          </a:p>
        </p:txBody>
      </p:sp>
      <p:sp>
        <p:nvSpPr>
          <p:cNvPr id="4" name="object 4"/>
          <p:cNvSpPr txBox="1"/>
          <p:nvPr/>
        </p:nvSpPr>
        <p:spPr>
          <a:xfrm>
            <a:off x="2906282" y="8696450"/>
            <a:ext cx="4281529" cy="2162130"/>
          </a:xfrm>
          <a:prstGeom prst="rect">
            <a:avLst/>
          </a:prstGeom>
          <a:ln w="6350">
            <a:solidFill>
              <a:srgbClr val="C0D242"/>
            </a:solidFill>
          </a:ln>
        </p:spPr>
        <p:txBody>
          <a:bodyPr vert="horz" wrap="square" lIns="0" tIns="0" rIns="0" bIns="0" rtlCol="0">
            <a:spAutoFit/>
          </a:bodyPr>
          <a:lstStyle/>
          <a:p>
            <a:r>
              <a:rPr lang="en-GB" sz="900" u="sng" dirty="0" smtClean="0">
                <a:latin typeface="DIN 2014" panose="020B0504020202020204"/>
                <a:hlinkClick r:id="rId2"/>
              </a:rPr>
              <a:t>t</a:t>
            </a:r>
            <a:r>
              <a:rPr lang="en-GB" sz="900" i="1" dirty="0" smtClean="0">
                <a:solidFill>
                  <a:srgbClr val="367268"/>
                </a:solidFill>
                <a:latin typeface="DIN 2014"/>
                <a:cs typeface="DIN 2014"/>
              </a:rPr>
              <a:t>”I would like to reiterate our thanks to Paul Roberts and the wider John Turner Construction project team for the superb delivery of the Lyndene Children’s Home project. On behalf of our client in Children’s Services, I would like to add their delight in the quality of finish, professionalism of the team and the ‘here to help’ attitude given throughout. </a:t>
            </a:r>
          </a:p>
          <a:p>
            <a:r>
              <a:rPr lang="en-US" sz="900" i="1" dirty="0" smtClean="0">
                <a:solidFill>
                  <a:srgbClr val="367268"/>
                </a:solidFill>
                <a:latin typeface="DIN 2014"/>
                <a:cs typeface="DIN 2014"/>
              </a:rPr>
              <a:t>A very successfully delivered project.”</a:t>
            </a:r>
          </a:p>
          <a:p>
            <a:endParaRPr lang="en-US" sz="900" i="1" dirty="0">
              <a:solidFill>
                <a:srgbClr val="367268"/>
              </a:solidFill>
              <a:latin typeface="DIN 2014"/>
              <a:cs typeface="DIN 2014"/>
            </a:endParaRPr>
          </a:p>
          <a:p>
            <a:r>
              <a:rPr lang="en-US" sz="900" i="1" dirty="0" smtClean="0">
                <a:solidFill>
                  <a:srgbClr val="367268"/>
                </a:solidFill>
                <a:latin typeface="DIN 2014"/>
                <a:cs typeface="DIN 2014"/>
              </a:rPr>
              <a:t>Tony Holland,</a:t>
            </a:r>
          </a:p>
          <a:p>
            <a:r>
              <a:rPr lang="en-US" sz="900" i="1" dirty="0" smtClean="0">
                <a:solidFill>
                  <a:srgbClr val="367268"/>
                </a:solidFill>
                <a:latin typeface="DIN 2014"/>
                <a:cs typeface="DIN 2014"/>
              </a:rPr>
              <a:t>Team Leader, Minor Works, Capital </a:t>
            </a:r>
            <a:r>
              <a:rPr lang="en-US" sz="900" i="1" dirty="0" err="1" smtClean="0">
                <a:solidFill>
                  <a:srgbClr val="367268"/>
                </a:solidFill>
                <a:latin typeface="DIN 2014"/>
                <a:cs typeface="DIN 2014"/>
              </a:rPr>
              <a:t>Programmes</a:t>
            </a:r>
            <a:r>
              <a:rPr lang="en-US" sz="900" i="1" dirty="0" smtClean="0">
                <a:solidFill>
                  <a:srgbClr val="367268"/>
                </a:solidFill>
                <a:latin typeface="DIN 2014"/>
                <a:cs typeface="DIN 2014"/>
              </a:rPr>
              <a:t> and Procurement,</a:t>
            </a:r>
          </a:p>
          <a:p>
            <a:r>
              <a:rPr lang="en-US" sz="900" i="1" dirty="0" smtClean="0">
                <a:solidFill>
                  <a:srgbClr val="367268"/>
                </a:solidFill>
                <a:latin typeface="DIN 2014"/>
                <a:cs typeface="DIN 2014"/>
              </a:rPr>
              <a:t>Manchester City Council</a:t>
            </a:r>
            <a:endParaRPr lang="en-GB" sz="900" dirty="0">
              <a:latin typeface="DIN 2014"/>
              <a:cs typeface="DIN 2014"/>
            </a:endParaRPr>
          </a:p>
          <a:p>
            <a:pPr>
              <a:lnSpc>
                <a:spcPct val="100000"/>
              </a:lnSpc>
            </a:pPr>
            <a:r>
              <a:rPr lang="en-GB" u="sng" dirty="0" smtClean="0">
                <a:hlinkClick r:id="rId2"/>
              </a:rPr>
              <a:t>ony.holland@manchester.gov.uk</a:t>
            </a:r>
            <a:endParaRPr sz="1100" dirty="0">
              <a:latin typeface="Times New Roman"/>
              <a:cs typeface="Times New Roman"/>
            </a:endParaRPr>
          </a:p>
          <a:p>
            <a:pPr>
              <a:lnSpc>
                <a:spcPct val="100000"/>
              </a:lnSpc>
            </a:pPr>
            <a:endParaRPr sz="1100" dirty="0">
              <a:latin typeface="Times New Roman"/>
              <a:cs typeface="Times New Roman"/>
            </a:endParaRPr>
          </a:p>
          <a:p>
            <a:pPr>
              <a:lnSpc>
                <a:spcPct val="100000"/>
              </a:lnSpc>
            </a:pPr>
            <a:endParaRPr sz="1100" dirty="0">
              <a:latin typeface="Times New Roman"/>
              <a:cs typeface="Times New Roman"/>
            </a:endParaRPr>
          </a:p>
          <a:p>
            <a:pPr>
              <a:lnSpc>
                <a:spcPct val="100000"/>
              </a:lnSpc>
              <a:spcBef>
                <a:spcPts val="25"/>
              </a:spcBef>
            </a:pPr>
            <a:endParaRPr sz="1050" dirty="0">
              <a:latin typeface="Times New Roman"/>
              <a:cs typeface="Times New Roman"/>
            </a:endParaRPr>
          </a:p>
        </p:txBody>
      </p:sp>
      <p:sp>
        <p:nvSpPr>
          <p:cNvPr id="5" name="object 5"/>
          <p:cNvSpPr txBox="1"/>
          <p:nvPr/>
        </p:nvSpPr>
        <p:spPr>
          <a:xfrm>
            <a:off x="373051" y="7008684"/>
            <a:ext cx="1993245" cy="2000548"/>
          </a:xfrm>
          <a:prstGeom prst="rect">
            <a:avLst/>
          </a:prstGeom>
        </p:spPr>
        <p:txBody>
          <a:bodyPr vert="horz" wrap="square" lIns="0" tIns="48260" rIns="0" bIns="0" rtlCol="0">
            <a:spAutoFit/>
          </a:bodyPr>
          <a:lstStyle/>
          <a:p>
            <a:pPr marL="12700">
              <a:lnSpc>
                <a:spcPct val="100000"/>
              </a:lnSpc>
              <a:spcBef>
                <a:spcPts val="380"/>
              </a:spcBef>
            </a:pPr>
            <a:endParaRPr lang="en-US" sz="900" b="1" dirty="0" smtClean="0">
              <a:solidFill>
                <a:srgbClr val="FFFFFF"/>
              </a:solidFill>
              <a:latin typeface="DIN 2014" panose="020B0504020202020204"/>
              <a:cs typeface="DIN 2014 Bold"/>
            </a:endParaRPr>
          </a:p>
          <a:p>
            <a:pPr marL="12700">
              <a:lnSpc>
                <a:spcPct val="100000"/>
              </a:lnSpc>
              <a:spcBef>
                <a:spcPts val="380"/>
              </a:spcBef>
            </a:pPr>
            <a:r>
              <a:rPr sz="900" b="1" dirty="0" smtClean="0">
                <a:solidFill>
                  <a:srgbClr val="FFFFFF"/>
                </a:solidFill>
                <a:latin typeface="DIN 2014" panose="020B0504020202020204"/>
                <a:cs typeface="DIN 2014 Bold"/>
              </a:rPr>
              <a:t>SOCIAL</a:t>
            </a:r>
            <a:r>
              <a:rPr sz="900" b="1" spc="-25" dirty="0" smtClean="0">
                <a:solidFill>
                  <a:srgbClr val="FFFFFF"/>
                </a:solidFill>
                <a:latin typeface="DIN 2014" panose="020B0504020202020204"/>
                <a:cs typeface="DIN 2014 Bold"/>
              </a:rPr>
              <a:t> </a:t>
            </a:r>
            <a:r>
              <a:rPr sz="900" b="1" spc="-10" dirty="0">
                <a:solidFill>
                  <a:srgbClr val="FFFFFF"/>
                </a:solidFill>
                <a:latin typeface="DIN 2014" panose="020B0504020202020204"/>
                <a:cs typeface="DIN 2014 Bold"/>
              </a:rPr>
              <a:t>VALUE</a:t>
            </a:r>
            <a:r>
              <a:rPr sz="900" b="1" spc="-20" dirty="0">
                <a:solidFill>
                  <a:srgbClr val="FFFFFF"/>
                </a:solidFill>
                <a:latin typeface="DIN 2014" panose="020B0504020202020204"/>
                <a:cs typeface="DIN 2014 Bold"/>
              </a:rPr>
              <a:t> </a:t>
            </a:r>
            <a:r>
              <a:rPr lang="en-GB" sz="900" b="1" spc="-5" dirty="0" smtClean="0">
                <a:solidFill>
                  <a:srgbClr val="FFFFFF"/>
                </a:solidFill>
                <a:latin typeface="DIN 2014" panose="020B0504020202020204"/>
                <a:cs typeface="DIN 2014 Bold"/>
              </a:rPr>
              <a:t>OUTCOMES</a:t>
            </a:r>
            <a:r>
              <a:rPr sz="900" b="1" spc="-5" dirty="0" smtClean="0">
                <a:solidFill>
                  <a:srgbClr val="FFFFFF"/>
                </a:solidFill>
                <a:latin typeface="DIN 2014" panose="020B0504020202020204"/>
                <a:cs typeface="DIN 2014 Bold"/>
              </a:rPr>
              <a:t>:</a:t>
            </a:r>
            <a:endParaRPr sz="900" dirty="0">
              <a:latin typeface="DIN 2014" panose="020B0504020202020204"/>
              <a:cs typeface="DIN 2014 Bold"/>
            </a:endParaRPr>
          </a:p>
          <a:p>
            <a:pPr marL="127000" indent="-114300">
              <a:lnSpc>
                <a:spcPct val="100000"/>
              </a:lnSpc>
              <a:spcBef>
                <a:spcPts val="285"/>
              </a:spcBef>
              <a:buChar char="•"/>
              <a:tabLst>
                <a:tab pos="127000" algn="l"/>
              </a:tabLst>
            </a:pPr>
            <a:r>
              <a:rPr lang="en-GB" sz="900" dirty="0" smtClean="0">
                <a:solidFill>
                  <a:schemeClr val="bg1"/>
                </a:solidFill>
                <a:latin typeface="DIN 2014" panose="020B0504020202020204"/>
                <a:cs typeface="Arial" panose="020B0604020202020204" pitchFamily="34" charset="0"/>
              </a:rPr>
              <a:t>2 new employees from local area</a:t>
            </a:r>
          </a:p>
          <a:p>
            <a:pPr marL="127000" indent="-114300">
              <a:lnSpc>
                <a:spcPct val="100000"/>
              </a:lnSpc>
              <a:spcBef>
                <a:spcPts val="285"/>
              </a:spcBef>
              <a:buChar char="•"/>
              <a:tabLst>
                <a:tab pos="127000" algn="l"/>
              </a:tabLst>
            </a:pPr>
            <a:r>
              <a:rPr lang="en-GB" sz="900" dirty="0" smtClean="0">
                <a:solidFill>
                  <a:schemeClr val="bg1"/>
                </a:solidFill>
                <a:latin typeface="DIN 2014" panose="020B0504020202020204"/>
                <a:cs typeface="Arial" panose="020B0604020202020204" pitchFamily="34" charset="0"/>
              </a:rPr>
              <a:t>27% of employees on project from the local area</a:t>
            </a:r>
          </a:p>
          <a:p>
            <a:pPr marL="127000" indent="-114300">
              <a:lnSpc>
                <a:spcPct val="100000"/>
              </a:lnSpc>
              <a:spcBef>
                <a:spcPts val="285"/>
              </a:spcBef>
              <a:buChar char="•"/>
              <a:tabLst>
                <a:tab pos="127000" algn="l"/>
              </a:tabLst>
            </a:pPr>
            <a:r>
              <a:rPr lang="en-GB" sz="900" dirty="0" smtClean="0">
                <a:solidFill>
                  <a:schemeClr val="bg1"/>
                </a:solidFill>
                <a:latin typeface="DIN 2014" panose="020B0504020202020204"/>
                <a:cs typeface="Arial" panose="020B0604020202020204" pitchFamily="34" charset="0"/>
              </a:rPr>
              <a:t>10 apprentice weeks delivered</a:t>
            </a:r>
          </a:p>
          <a:p>
            <a:pPr marL="127000" indent="-114300">
              <a:lnSpc>
                <a:spcPct val="100000"/>
              </a:lnSpc>
              <a:spcBef>
                <a:spcPts val="285"/>
              </a:spcBef>
              <a:buChar char="•"/>
              <a:tabLst>
                <a:tab pos="127000" algn="l"/>
              </a:tabLst>
            </a:pPr>
            <a:r>
              <a:rPr lang="en-GB" sz="900" dirty="0" smtClean="0">
                <a:solidFill>
                  <a:schemeClr val="bg1"/>
                </a:solidFill>
                <a:latin typeface="DIN 2014" panose="020B0504020202020204"/>
                <a:cs typeface="Arial" panose="020B0604020202020204" pitchFamily="34" charset="0"/>
              </a:rPr>
              <a:t>3 apprentices supported to complete their NVQ3</a:t>
            </a:r>
          </a:p>
          <a:p>
            <a:pPr marL="127000" indent="-114300">
              <a:lnSpc>
                <a:spcPct val="100000"/>
              </a:lnSpc>
              <a:spcBef>
                <a:spcPts val="285"/>
              </a:spcBef>
              <a:buChar char="•"/>
              <a:tabLst>
                <a:tab pos="127000" algn="l"/>
              </a:tabLst>
            </a:pPr>
            <a:r>
              <a:rPr lang="en-GB" sz="900" dirty="0" smtClean="0">
                <a:solidFill>
                  <a:schemeClr val="bg1"/>
                </a:solidFill>
                <a:latin typeface="DIN 2014" panose="020B0504020202020204"/>
                <a:cs typeface="Arial" panose="020B0604020202020204" pitchFamily="34" charset="0"/>
              </a:rPr>
              <a:t>2 employees completed industry certified qualifications</a:t>
            </a:r>
          </a:p>
          <a:p>
            <a:pPr marL="12700">
              <a:lnSpc>
                <a:spcPct val="100000"/>
              </a:lnSpc>
              <a:spcBef>
                <a:spcPts val="285"/>
              </a:spcBef>
              <a:tabLst>
                <a:tab pos="127000" algn="l"/>
              </a:tabLst>
            </a:pPr>
            <a:endParaRPr lang="en-GB" sz="800" dirty="0" smtClean="0">
              <a:latin typeface="Arial" panose="020B0604020202020204" pitchFamily="34" charset="0"/>
              <a:cs typeface="Arial" panose="020B0604020202020204" pitchFamily="34" charset="0"/>
            </a:endParaRPr>
          </a:p>
          <a:p>
            <a:pPr marL="127000" indent="-114300">
              <a:lnSpc>
                <a:spcPct val="100000"/>
              </a:lnSpc>
              <a:spcBef>
                <a:spcPts val="285"/>
              </a:spcBef>
              <a:buChar char="•"/>
              <a:tabLst>
                <a:tab pos="127000" algn="l"/>
              </a:tabLst>
            </a:pPr>
            <a:endParaRPr lang="en-GB" sz="800" dirty="0" smtClean="0">
              <a:latin typeface="Arial" panose="020B0604020202020204" pitchFamily="34" charset="0"/>
              <a:cs typeface="Arial" panose="020B0604020202020204" pitchFamily="34" charset="0"/>
            </a:endParaRPr>
          </a:p>
        </p:txBody>
      </p:sp>
      <p:sp>
        <p:nvSpPr>
          <p:cNvPr id="6" name="object 6"/>
          <p:cNvSpPr txBox="1"/>
          <p:nvPr/>
        </p:nvSpPr>
        <p:spPr>
          <a:xfrm>
            <a:off x="399963" y="3742999"/>
            <a:ext cx="1993246" cy="2712281"/>
          </a:xfrm>
          <a:prstGeom prst="rect">
            <a:avLst/>
          </a:prstGeom>
          <a:solidFill>
            <a:srgbClr val="6781A5"/>
          </a:solidFill>
          <a:ln w="6350">
            <a:noFill/>
          </a:ln>
        </p:spPr>
        <p:txBody>
          <a:bodyPr vert="horz" wrap="square" lIns="0" tIns="49530" rIns="0" bIns="0" rtlCol="0">
            <a:spAutoFit/>
          </a:bodyPr>
          <a:lstStyle/>
          <a:p>
            <a:pPr marL="74930">
              <a:lnSpc>
                <a:spcPct val="100000"/>
              </a:lnSpc>
            </a:pPr>
            <a:r>
              <a:rPr sz="900" dirty="0" smtClean="0">
                <a:solidFill>
                  <a:srgbClr val="FFFFFF"/>
                </a:solidFill>
                <a:latin typeface="DIN 2014"/>
                <a:cs typeface="DIN 2014"/>
              </a:rPr>
              <a:t>CLIENT:</a:t>
            </a:r>
            <a:endParaRPr lang="en-US" sz="900" dirty="0" smtClean="0">
              <a:solidFill>
                <a:srgbClr val="FFFFFF"/>
              </a:solidFill>
              <a:latin typeface="DIN 2014"/>
              <a:cs typeface="DIN 2014"/>
            </a:endParaRPr>
          </a:p>
          <a:p>
            <a:pPr marL="74930">
              <a:lnSpc>
                <a:spcPct val="100000"/>
              </a:lnSpc>
              <a:spcAft>
                <a:spcPts val="300"/>
              </a:spcAft>
            </a:pPr>
            <a:r>
              <a:rPr lang="en-GB" sz="900" b="1" dirty="0" smtClean="0">
                <a:solidFill>
                  <a:srgbClr val="FFFFFF"/>
                </a:solidFill>
                <a:latin typeface="DIN 2014 Bold"/>
                <a:cs typeface="DIN 2014 Bold"/>
              </a:rPr>
              <a:t>Manchester City Council</a:t>
            </a:r>
            <a:endParaRPr sz="900" b="1" dirty="0">
              <a:latin typeface="DIN 2014 Bold"/>
              <a:cs typeface="DIN 2014 Bold"/>
            </a:endParaRPr>
          </a:p>
          <a:p>
            <a:pPr marL="74930" marR="110489">
              <a:lnSpc>
                <a:spcPct val="100000"/>
              </a:lnSpc>
            </a:pPr>
            <a:r>
              <a:rPr sz="900" spc="-10" dirty="0">
                <a:solidFill>
                  <a:srgbClr val="FFFFFF"/>
                </a:solidFill>
                <a:latin typeface="DIN 2014"/>
                <a:cs typeface="DIN 2014"/>
              </a:rPr>
              <a:t>LOCATION</a:t>
            </a:r>
            <a:r>
              <a:rPr sz="900" spc="-10" dirty="0" smtClean="0">
                <a:solidFill>
                  <a:srgbClr val="FFFFFF"/>
                </a:solidFill>
                <a:latin typeface="DIN 2014"/>
                <a:cs typeface="DIN 2014"/>
              </a:rPr>
              <a:t>:</a:t>
            </a:r>
            <a:endParaRPr lang="en-US" sz="900" spc="-10" dirty="0" smtClean="0">
              <a:solidFill>
                <a:srgbClr val="FFFFFF"/>
              </a:solidFill>
              <a:latin typeface="DIN 2014"/>
              <a:cs typeface="DIN 2014"/>
            </a:endParaRPr>
          </a:p>
          <a:p>
            <a:pPr marL="74930" marR="110489">
              <a:lnSpc>
                <a:spcPct val="100000"/>
              </a:lnSpc>
              <a:spcAft>
                <a:spcPts val="300"/>
              </a:spcAft>
            </a:pPr>
            <a:r>
              <a:rPr lang="en-GB" sz="900" b="1" dirty="0" smtClean="0">
                <a:solidFill>
                  <a:srgbClr val="FFFFFF"/>
                </a:solidFill>
                <a:latin typeface="DIN 2014 Bold"/>
                <a:cs typeface="DIN 2014 Bold"/>
              </a:rPr>
              <a:t>Wythenshawe</a:t>
            </a:r>
          </a:p>
          <a:p>
            <a:pPr marL="74930" marR="110489">
              <a:lnSpc>
                <a:spcPct val="100000"/>
              </a:lnSpc>
            </a:pPr>
            <a:r>
              <a:rPr sz="900" spc="-5" dirty="0" smtClean="0">
                <a:solidFill>
                  <a:srgbClr val="FFFFFF"/>
                </a:solidFill>
                <a:latin typeface="DIN 2014"/>
                <a:cs typeface="DIN 2014"/>
              </a:rPr>
              <a:t>CONSTRUCTION</a:t>
            </a:r>
            <a:r>
              <a:rPr sz="900" spc="-15" dirty="0" smtClean="0">
                <a:solidFill>
                  <a:srgbClr val="FFFFFF"/>
                </a:solidFill>
                <a:latin typeface="DIN 2014"/>
                <a:cs typeface="DIN 2014"/>
              </a:rPr>
              <a:t> </a:t>
            </a:r>
            <a:r>
              <a:rPr sz="900" spc="-5" dirty="0">
                <a:solidFill>
                  <a:srgbClr val="FFFFFF"/>
                </a:solidFill>
                <a:latin typeface="DIN 2014"/>
                <a:cs typeface="DIN 2014"/>
              </a:rPr>
              <a:t>VALUE</a:t>
            </a:r>
            <a:r>
              <a:rPr sz="900" spc="-5" dirty="0" smtClean="0">
                <a:solidFill>
                  <a:srgbClr val="FFFFFF"/>
                </a:solidFill>
                <a:latin typeface="DIN 2014"/>
                <a:cs typeface="DIN 2014"/>
              </a:rPr>
              <a:t>:</a:t>
            </a:r>
            <a:endParaRPr lang="en-US" sz="900" spc="-5" dirty="0" smtClean="0">
              <a:solidFill>
                <a:srgbClr val="FFFFFF"/>
              </a:solidFill>
              <a:latin typeface="DIN 2014"/>
              <a:cs typeface="DIN 2014"/>
            </a:endParaRPr>
          </a:p>
          <a:p>
            <a:pPr marL="74930" marR="110489">
              <a:lnSpc>
                <a:spcPct val="100000"/>
              </a:lnSpc>
              <a:spcAft>
                <a:spcPts val="300"/>
              </a:spcAft>
            </a:pPr>
            <a:r>
              <a:rPr lang="en-GB" sz="900" b="1" dirty="0" smtClean="0">
                <a:solidFill>
                  <a:srgbClr val="FFFFFF"/>
                </a:solidFill>
                <a:latin typeface="DIN 2014 Bold"/>
                <a:cs typeface="DIN 2014 Bold"/>
              </a:rPr>
              <a:t>£760,000</a:t>
            </a:r>
          </a:p>
          <a:p>
            <a:pPr marL="74930" marR="110489">
              <a:lnSpc>
                <a:spcPct val="100000"/>
              </a:lnSpc>
            </a:pPr>
            <a:r>
              <a:rPr sz="900" spc="-210" dirty="0" smtClean="0">
                <a:solidFill>
                  <a:srgbClr val="FFFFFF"/>
                </a:solidFill>
                <a:latin typeface="DIN 2014 Bold"/>
                <a:cs typeface="DIN 2014 Bold"/>
              </a:rPr>
              <a:t> </a:t>
            </a:r>
            <a:r>
              <a:rPr sz="900" dirty="0">
                <a:solidFill>
                  <a:srgbClr val="FFFFFF"/>
                </a:solidFill>
                <a:latin typeface="DIN 2014"/>
                <a:cs typeface="DIN 2014"/>
              </a:rPr>
              <a:t>CONTRACTOR</a:t>
            </a:r>
            <a:r>
              <a:rPr sz="900" dirty="0" smtClean="0">
                <a:solidFill>
                  <a:srgbClr val="FFFFFF"/>
                </a:solidFill>
                <a:latin typeface="DIN 2014"/>
                <a:cs typeface="DIN 2014"/>
              </a:rPr>
              <a:t>:</a:t>
            </a:r>
            <a:endParaRPr lang="en-US" sz="900" dirty="0" smtClean="0">
              <a:solidFill>
                <a:srgbClr val="FFFFFF"/>
              </a:solidFill>
              <a:latin typeface="DIN 2014"/>
              <a:cs typeface="DIN 2014"/>
            </a:endParaRPr>
          </a:p>
          <a:p>
            <a:pPr marL="74930" marR="110489">
              <a:lnSpc>
                <a:spcPct val="100000"/>
              </a:lnSpc>
              <a:spcAft>
                <a:spcPts val="300"/>
              </a:spcAft>
            </a:pPr>
            <a:r>
              <a:rPr lang="en-GB" sz="900" b="1" dirty="0" smtClean="0">
                <a:solidFill>
                  <a:srgbClr val="FFFFFF"/>
                </a:solidFill>
                <a:latin typeface="DIN 2014 Bold"/>
                <a:cs typeface="DIN 2014 Bold"/>
              </a:rPr>
              <a:t>John Turner Construction Group</a:t>
            </a:r>
            <a:endParaRPr sz="900" b="1" dirty="0">
              <a:latin typeface="DIN 2014 Bold"/>
              <a:cs typeface="DIN 2014 Bold"/>
            </a:endParaRPr>
          </a:p>
          <a:p>
            <a:pPr marL="74930">
              <a:lnSpc>
                <a:spcPct val="100000"/>
              </a:lnSpc>
            </a:pPr>
            <a:r>
              <a:rPr sz="900" spc="-15" dirty="0">
                <a:solidFill>
                  <a:srgbClr val="FFFFFF"/>
                </a:solidFill>
                <a:latin typeface="DIN 2014"/>
                <a:cs typeface="DIN 2014"/>
              </a:rPr>
              <a:t>START</a:t>
            </a:r>
            <a:r>
              <a:rPr sz="900" spc="-10" dirty="0">
                <a:solidFill>
                  <a:srgbClr val="FFFFFF"/>
                </a:solidFill>
                <a:latin typeface="DIN 2014"/>
                <a:cs typeface="DIN 2014"/>
              </a:rPr>
              <a:t> </a:t>
            </a:r>
            <a:r>
              <a:rPr sz="900" dirty="0">
                <a:solidFill>
                  <a:srgbClr val="FFFFFF"/>
                </a:solidFill>
                <a:latin typeface="DIN 2014"/>
                <a:cs typeface="DIN 2014"/>
              </a:rPr>
              <a:t>-</a:t>
            </a:r>
            <a:r>
              <a:rPr sz="900" spc="-10" dirty="0">
                <a:solidFill>
                  <a:srgbClr val="FFFFFF"/>
                </a:solidFill>
                <a:latin typeface="DIN 2014"/>
                <a:cs typeface="DIN 2014"/>
              </a:rPr>
              <a:t> </a:t>
            </a:r>
            <a:r>
              <a:rPr sz="900" dirty="0">
                <a:solidFill>
                  <a:srgbClr val="FFFFFF"/>
                </a:solidFill>
                <a:latin typeface="DIN 2014"/>
                <a:cs typeface="DIN 2014"/>
              </a:rPr>
              <a:t>FINISH</a:t>
            </a:r>
            <a:r>
              <a:rPr sz="900" spc="-5" dirty="0">
                <a:solidFill>
                  <a:srgbClr val="FFFFFF"/>
                </a:solidFill>
                <a:latin typeface="DIN 2014"/>
                <a:cs typeface="DIN 2014"/>
              </a:rPr>
              <a:t> </a:t>
            </a:r>
            <a:r>
              <a:rPr sz="900" spc="-10" dirty="0">
                <a:solidFill>
                  <a:srgbClr val="FFFFFF"/>
                </a:solidFill>
                <a:latin typeface="DIN 2014"/>
                <a:cs typeface="DIN 2014"/>
              </a:rPr>
              <a:t>DATE</a:t>
            </a:r>
            <a:r>
              <a:rPr sz="900" spc="-10" dirty="0" smtClean="0">
                <a:solidFill>
                  <a:srgbClr val="FFFFFF"/>
                </a:solidFill>
                <a:latin typeface="DIN 2014"/>
                <a:cs typeface="DIN 2014"/>
              </a:rPr>
              <a:t>:</a:t>
            </a:r>
            <a:endParaRPr lang="en-US" sz="900" spc="-10" dirty="0" smtClean="0">
              <a:solidFill>
                <a:srgbClr val="FFFFFF"/>
              </a:solidFill>
              <a:latin typeface="DIN 2014"/>
              <a:cs typeface="DIN 2014"/>
            </a:endParaRPr>
          </a:p>
          <a:p>
            <a:pPr marL="74930">
              <a:lnSpc>
                <a:spcPct val="100000"/>
              </a:lnSpc>
              <a:spcAft>
                <a:spcPts val="300"/>
              </a:spcAft>
            </a:pPr>
            <a:r>
              <a:rPr lang="en-GB" sz="900" b="1" dirty="0" smtClean="0">
                <a:solidFill>
                  <a:srgbClr val="FFFFFF"/>
                </a:solidFill>
                <a:latin typeface="DIN 2014 Bold"/>
                <a:cs typeface="DIN 2014 Bold"/>
              </a:rPr>
              <a:t>May 2021-November 2021</a:t>
            </a:r>
            <a:endParaRPr sz="900" b="1" dirty="0" smtClean="0">
              <a:latin typeface="DIN 2014 Bold"/>
              <a:cs typeface="DIN 2014 Bold"/>
            </a:endParaRPr>
          </a:p>
          <a:p>
            <a:pPr marL="74930">
              <a:lnSpc>
                <a:spcPct val="100000"/>
              </a:lnSpc>
            </a:pPr>
            <a:r>
              <a:rPr sz="900" dirty="0" smtClean="0">
                <a:solidFill>
                  <a:srgbClr val="FFFFFF"/>
                </a:solidFill>
                <a:latin typeface="DIN 2014"/>
                <a:cs typeface="DIN 2014"/>
              </a:rPr>
              <a:t>SECTOR:</a:t>
            </a:r>
            <a:r>
              <a:rPr sz="900" spc="-30" dirty="0" smtClean="0">
                <a:solidFill>
                  <a:srgbClr val="FFFFFF"/>
                </a:solidFill>
                <a:latin typeface="DIN 2014"/>
                <a:cs typeface="DIN 2014"/>
              </a:rPr>
              <a:t> </a:t>
            </a:r>
            <a:endParaRPr lang="en-US" sz="900" spc="-30" dirty="0" smtClean="0">
              <a:solidFill>
                <a:srgbClr val="FFFFFF"/>
              </a:solidFill>
              <a:latin typeface="DIN 2014"/>
              <a:cs typeface="DIN 2014"/>
            </a:endParaRPr>
          </a:p>
          <a:p>
            <a:pPr marL="74930">
              <a:lnSpc>
                <a:spcPct val="100000"/>
              </a:lnSpc>
              <a:spcAft>
                <a:spcPts val="300"/>
              </a:spcAft>
            </a:pPr>
            <a:r>
              <a:rPr lang="en-GB" sz="900" b="1" dirty="0" smtClean="0">
                <a:solidFill>
                  <a:srgbClr val="FFFFFF"/>
                </a:solidFill>
                <a:latin typeface="DIN 2014 Bold"/>
                <a:cs typeface="DIN 2014 Bold"/>
              </a:rPr>
              <a:t>Civic</a:t>
            </a:r>
            <a:endParaRPr sz="900" b="1" dirty="0" smtClean="0">
              <a:latin typeface="DIN 2014 Bold"/>
              <a:cs typeface="DIN 2014 Bold"/>
            </a:endParaRPr>
          </a:p>
          <a:p>
            <a:pPr marL="74930">
              <a:lnSpc>
                <a:spcPct val="100000"/>
              </a:lnSpc>
            </a:pPr>
            <a:r>
              <a:rPr sz="900" dirty="0" smtClean="0">
                <a:solidFill>
                  <a:srgbClr val="FFFFFF"/>
                </a:solidFill>
                <a:latin typeface="DIN 2014"/>
                <a:cs typeface="DIN 2014"/>
              </a:rPr>
              <a:t>FORM</a:t>
            </a:r>
            <a:r>
              <a:rPr sz="900" spc="-20" dirty="0" smtClean="0">
                <a:solidFill>
                  <a:srgbClr val="FFFFFF"/>
                </a:solidFill>
                <a:latin typeface="DIN 2014"/>
                <a:cs typeface="DIN 2014"/>
              </a:rPr>
              <a:t> </a:t>
            </a:r>
            <a:r>
              <a:rPr sz="900" dirty="0">
                <a:solidFill>
                  <a:srgbClr val="FFFFFF"/>
                </a:solidFill>
                <a:latin typeface="DIN 2014"/>
                <a:cs typeface="DIN 2014"/>
              </a:rPr>
              <a:t>OF</a:t>
            </a:r>
            <a:r>
              <a:rPr sz="900" spc="-15" dirty="0">
                <a:solidFill>
                  <a:srgbClr val="FFFFFF"/>
                </a:solidFill>
                <a:latin typeface="DIN 2014"/>
                <a:cs typeface="DIN 2014"/>
              </a:rPr>
              <a:t> </a:t>
            </a:r>
            <a:r>
              <a:rPr sz="900" dirty="0">
                <a:solidFill>
                  <a:srgbClr val="FFFFFF"/>
                </a:solidFill>
                <a:latin typeface="DIN 2014"/>
                <a:cs typeface="DIN 2014"/>
              </a:rPr>
              <a:t>CONTRACT</a:t>
            </a:r>
            <a:r>
              <a:rPr sz="900" dirty="0" smtClean="0">
                <a:solidFill>
                  <a:srgbClr val="FFFFFF"/>
                </a:solidFill>
                <a:latin typeface="DIN 2014"/>
                <a:cs typeface="DIN 2014"/>
              </a:rPr>
              <a:t>:</a:t>
            </a:r>
            <a:endParaRPr lang="en-US" sz="900" dirty="0" smtClean="0">
              <a:solidFill>
                <a:srgbClr val="FFFFFF"/>
              </a:solidFill>
              <a:latin typeface="DIN 2014"/>
              <a:cs typeface="DIN 2014"/>
            </a:endParaRPr>
          </a:p>
          <a:p>
            <a:pPr marL="74930">
              <a:lnSpc>
                <a:spcPct val="100000"/>
              </a:lnSpc>
              <a:spcAft>
                <a:spcPts val="300"/>
              </a:spcAft>
            </a:pPr>
            <a:r>
              <a:rPr lang="en-GB" sz="900" b="1" dirty="0" smtClean="0">
                <a:solidFill>
                  <a:schemeClr val="bg1"/>
                </a:solidFill>
                <a:latin typeface="DIN 2014 Bold"/>
                <a:cs typeface="DIN 2014 Bold"/>
              </a:rPr>
              <a:t>Public Sector Partnering Contract</a:t>
            </a:r>
            <a:endParaRPr sz="900" b="1" dirty="0">
              <a:solidFill>
                <a:schemeClr val="bg1"/>
              </a:solidFill>
              <a:latin typeface="DIN 2014 Bold"/>
              <a:cs typeface="DIN 2014 Bold"/>
            </a:endParaRPr>
          </a:p>
          <a:p>
            <a:pPr marL="74930">
              <a:lnSpc>
                <a:spcPct val="100000"/>
              </a:lnSpc>
            </a:pPr>
            <a:r>
              <a:rPr sz="900" spc="-5" dirty="0">
                <a:solidFill>
                  <a:srgbClr val="FFFFFF"/>
                </a:solidFill>
                <a:latin typeface="DIN 2014"/>
                <a:cs typeface="DIN 2014"/>
              </a:rPr>
              <a:t>DELIVERY</a:t>
            </a:r>
            <a:r>
              <a:rPr sz="900" spc="-15" dirty="0">
                <a:solidFill>
                  <a:srgbClr val="FFFFFF"/>
                </a:solidFill>
                <a:latin typeface="DIN 2014"/>
                <a:cs typeface="DIN 2014"/>
              </a:rPr>
              <a:t> </a:t>
            </a:r>
            <a:r>
              <a:rPr sz="900" dirty="0">
                <a:solidFill>
                  <a:srgbClr val="FFFFFF"/>
                </a:solidFill>
                <a:latin typeface="DIN 2014"/>
                <a:cs typeface="DIN 2014"/>
              </a:rPr>
              <a:t>TYPE</a:t>
            </a:r>
            <a:r>
              <a:rPr sz="900" dirty="0" smtClean="0">
                <a:solidFill>
                  <a:srgbClr val="FFFFFF"/>
                </a:solidFill>
                <a:latin typeface="DIN 2014"/>
                <a:cs typeface="DIN 2014"/>
              </a:rPr>
              <a:t>:</a:t>
            </a:r>
            <a:endParaRPr lang="en-US" sz="900" dirty="0" smtClean="0">
              <a:solidFill>
                <a:srgbClr val="FFFFFF"/>
              </a:solidFill>
              <a:latin typeface="DIN 2014"/>
              <a:cs typeface="DIN 2014"/>
            </a:endParaRPr>
          </a:p>
          <a:p>
            <a:pPr marL="74930">
              <a:lnSpc>
                <a:spcPct val="100000"/>
              </a:lnSpc>
            </a:pPr>
            <a:r>
              <a:rPr lang="en-US" sz="900" b="1" dirty="0" smtClean="0">
                <a:solidFill>
                  <a:schemeClr val="bg1"/>
                </a:solidFill>
                <a:latin typeface="DIN 2014 Bold"/>
                <a:cs typeface="DIN 2014 Bold"/>
              </a:rPr>
              <a:t>Extension and re-modelling</a:t>
            </a:r>
            <a:endParaRPr lang="en-US" sz="900" b="1" spc="-5" dirty="0">
              <a:solidFill>
                <a:schemeClr val="bg1"/>
              </a:solidFill>
              <a:latin typeface="DIN 2014 Bold"/>
              <a:cs typeface="DIN 2014 Bold"/>
            </a:endParaRPr>
          </a:p>
          <a:p>
            <a:pPr marL="74930">
              <a:lnSpc>
                <a:spcPct val="100000"/>
              </a:lnSpc>
            </a:pPr>
            <a:endParaRPr sz="900" dirty="0">
              <a:solidFill>
                <a:srgbClr val="FF0000"/>
              </a:solidFill>
              <a:latin typeface="DIN 2014 Bold"/>
              <a:cs typeface="DIN 2014 Bold"/>
            </a:endParaRPr>
          </a:p>
        </p:txBody>
      </p:sp>
      <p:sp>
        <p:nvSpPr>
          <p:cNvPr id="10" name="object 10"/>
          <p:cNvSpPr/>
          <p:nvPr/>
        </p:nvSpPr>
        <p:spPr>
          <a:xfrm>
            <a:off x="0" y="10173511"/>
            <a:ext cx="7560309" cy="367665"/>
          </a:xfrm>
          <a:custGeom>
            <a:avLst/>
            <a:gdLst/>
            <a:ahLst/>
            <a:cxnLst/>
            <a:rect l="l" t="t" r="r" b="b"/>
            <a:pathLst>
              <a:path w="7560309" h="367665">
                <a:moveTo>
                  <a:pt x="7559992" y="0"/>
                </a:moveTo>
                <a:lnTo>
                  <a:pt x="0" y="0"/>
                </a:lnTo>
                <a:lnTo>
                  <a:pt x="0" y="367195"/>
                </a:lnTo>
                <a:lnTo>
                  <a:pt x="7559992" y="367195"/>
                </a:lnTo>
                <a:lnTo>
                  <a:pt x="7559992" y="0"/>
                </a:lnTo>
                <a:close/>
              </a:path>
            </a:pathLst>
          </a:custGeom>
          <a:solidFill>
            <a:srgbClr val="C0D242"/>
          </a:solidFill>
        </p:spPr>
        <p:txBody>
          <a:bodyPr wrap="square" lIns="0" tIns="0" rIns="0" bIns="0" rtlCol="0"/>
          <a:lstStyle/>
          <a:p>
            <a:endParaRPr/>
          </a:p>
        </p:txBody>
      </p:sp>
      <p:sp>
        <p:nvSpPr>
          <p:cNvPr id="11" name="object 11"/>
          <p:cNvSpPr txBox="1"/>
          <p:nvPr/>
        </p:nvSpPr>
        <p:spPr>
          <a:xfrm>
            <a:off x="1160261" y="10217294"/>
            <a:ext cx="5960745" cy="175260"/>
          </a:xfrm>
          <a:prstGeom prst="rect">
            <a:avLst/>
          </a:prstGeom>
        </p:spPr>
        <p:txBody>
          <a:bodyPr vert="horz" wrap="square" lIns="0" tIns="13335" rIns="0" bIns="0" rtlCol="0">
            <a:spAutoFit/>
          </a:bodyPr>
          <a:lstStyle/>
          <a:p>
            <a:pPr marL="12700">
              <a:lnSpc>
                <a:spcPct val="100000"/>
              </a:lnSpc>
              <a:spcBef>
                <a:spcPts val="105"/>
              </a:spcBef>
            </a:pPr>
            <a:r>
              <a:rPr sz="900" b="1" spc="-10" dirty="0">
                <a:solidFill>
                  <a:srgbClr val="FFFFFF"/>
                </a:solidFill>
                <a:latin typeface="DIN 2014 Bold"/>
                <a:cs typeface="DIN 2014 Bold"/>
              </a:rPr>
              <a:t>For</a:t>
            </a:r>
            <a:r>
              <a:rPr sz="900" b="1" spc="5" dirty="0">
                <a:solidFill>
                  <a:srgbClr val="FFFFFF"/>
                </a:solidFill>
                <a:latin typeface="DIN 2014 Bold"/>
                <a:cs typeface="DIN 2014 Bold"/>
              </a:rPr>
              <a:t> </a:t>
            </a:r>
            <a:r>
              <a:rPr sz="900" b="1" spc="-5" dirty="0">
                <a:solidFill>
                  <a:srgbClr val="FFFFFF"/>
                </a:solidFill>
                <a:latin typeface="DIN 2014 Bold"/>
                <a:cs typeface="DIN 2014 Bold"/>
              </a:rPr>
              <a:t>more</a:t>
            </a:r>
            <a:r>
              <a:rPr sz="900" b="1" spc="5" dirty="0">
                <a:solidFill>
                  <a:srgbClr val="FFFFFF"/>
                </a:solidFill>
                <a:latin typeface="DIN 2014 Bold"/>
                <a:cs typeface="DIN 2014 Bold"/>
              </a:rPr>
              <a:t> </a:t>
            </a:r>
            <a:r>
              <a:rPr sz="900" b="1" dirty="0">
                <a:solidFill>
                  <a:srgbClr val="FFFFFF"/>
                </a:solidFill>
                <a:latin typeface="DIN 2014 Bold"/>
                <a:cs typeface="DIN 2014 Bold"/>
              </a:rPr>
              <a:t>information</a:t>
            </a:r>
            <a:r>
              <a:rPr sz="900" b="1" spc="10" dirty="0">
                <a:solidFill>
                  <a:srgbClr val="FFFFFF"/>
                </a:solidFill>
                <a:latin typeface="DIN 2014 Bold"/>
                <a:cs typeface="DIN 2014 Bold"/>
              </a:rPr>
              <a:t> </a:t>
            </a:r>
            <a:r>
              <a:rPr sz="900" b="1" dirty="0">
                <a:solidFill>
                  <a:srgbClr val="FFFFFF"/>
                </a:solidFill>
                <a:latin typeface="DIN 2014 Bold"/>
                <a:cs typeface="DIN 2014 Bold"/>
              </a:rPr>
              <a:t>please</a:t>
            </a:r>
            <a:r>
              <a:rPr sz="900" b="1" spc="5" dirty="0">
                <a:solidFill>
                  <a:srgbClr val="FFFFFF"/>
                </a:solidFill>
                <a:latin typeface="DIN 2014 Bold"/>
                <a:cs typeface="DIN 2014 Bold"/>
              </a:rPr>
              <a:t> </a:t>
            </a:r>
            <a:r>
              <a:rPr sz="900" b="1" spc="-5" dirty="0">
                <a:solidFill>
                  <a:srgbClr val="FFFFFF"/>
                </a:solidFill>
                <a:latin typeface="DIN 2014 Bold"/>
                <a:cs typeface="DIN 2014 Bold"/>
              </a:rPr>
              <a:t>contact</a:t>
            </a:r>
            <a:r>
              <a:rPr sz="900" b="1" spc="10" dirty="0">
                <a:solidFill>
                  <a:srgbClr val="FFFFFF"/>
                </a:solidFill>
                <a:latin typeface="DIN 2014 Bold"/>
                <a:cs typeface="DIN 2014 Bold"/>
              </a:rPr>
              <a:t> </a:t>
            </a:r>
            <a:r>
              <a:rPr sz="900" b="1" dirty="0">
                <a:solidFill>
                  <a:srgbClr val="FFFFFF"/>
                </a:solidFill>
                <a:latin typeface="DIN 2014 Bold"/>
                <a:cs typeface="DIN 2014 Bold"/>
              </a:rPr>
              <a:t>the</a:t>
            </a:r>
            <a:r>
              <a:rPr sz="900" b="1" spc="5" dirty="0">
                <a:solidFill>
                  <a:srgbClr val="FFFFFF"/>
                </a:solidFill>
                <a:latin typeface="DIN 2014 Bold"/>
                <a:cs typeface="DIN 2014 Bold"/>
              </a:rPr>
              <a:t> </a:t>
            </a:r>
            <a:r>
              <a:rPr sz="900" b="1" dirty="0">
                <a:solidFill>
                  <a:srgbClr val="FFFFFF"/>
                </a:solidFill>
                <a:latin typeface="DIN 2014 Bold"/>
                <a:cs typeface="DIN 2014 Bold"/>
              </a:rPr>
              <a:t>NWCH</a:t>
            </a:r>
            <a:r>
              <a:rPr sz="900" b="1" spc="10" dirty="0">
                <a:solidFill>
                  <a:srgbClr val="FFFFFF"/>
                </a:solidFill>
                <a:latin typeface="DIN 2014 Bold"/>
                <a:cs typeface="DIN 2014 Bold"/>
              </a:rPr>
              <a:t> </a:t>
            </a:r>
            <a:r>
              <a:rPr sz="900" b="1" dirty="0">
                <a:solidFill>
                  <a:srgbClr val="FFFFFF"/>
                </a:solidFill>
                <a:latin typeface="DIN 2014 Bold"/>
                <a:cs typeface="DIN 2014 Bold"/>
              </a:rPr>
              <a:t>Management</a:t>
            </a:r>
            <a:r>
              <a:rPr sz="900" b="1" spc="5" dirty="0">
                <a:solidFill>
                  <a:srgbClr val="FFFFFF"/>
                </a:solidFill>
                <a:latin typeface="DIN 2014 Bold"/>
                <a:cs typeface="DIN 2014 Bold"/>
              </a:rPr>
              <a:t> </a:t>
            </a:r>
            <a:r>
              <a:rPr sz="900" b="1" spc="-15" dirty="0">
                <a:solidFill>
                  <a:srgbClr val="FFFFFF"/>
                </a:solidFill>
                <a:latin typeface="DIN 2014 Bold"/>
                <a:cs typeface="DIN 2014 Bold"/>
              </a:rPr>
              <a:t>Team:</a:t>
            </a:r>
            <a:r>
              <a:rPr sz="900" b="1" spc="10" dirty="0">
                <a:solidFill>
                  <a:srgbClr val="FFFFFF"/>
                </a:solidFill>
                <a:latin typeface="DIN 2014 Bold"/>
                <a:cs typeface="DIN 2014 Bold"/>
              </a:rPr>
              <a:t> </a:t>
            </a:r>
            <a:r>
              <a:rPr sz="900" b="1" spc="-5" dirty="0">
                <a:solidFill>
                  <a:srgbClr val="FFFFFF"/>
                </a:solidFill>
                <a:latin typeface="DIN 2014 Bold"/>
                <a:cs typeface="DIN 2014 Bold"/>
                <a:hlinkClick r:id="rId3"/>
              </a:rPr>
              <a:t>nwch@nwconstructionhub.org</a:t>
            </a:r>
            <a:r>
              <a:rPr sz="900" b="1" spc="5" dirty="0">
                <a:solidFill>
                  <a:srgbClr val="FFFFFF"/>
                </a:solidFill>
                <a:latin typeface="DIN 2014 Bold"/>
                <a:cs typeface="DIN 2014 Bold"/>
              </a:rPr>
              <a:t> </a:t>
            </a:r>
            <a:r>
              <a:rPr sz="900" b="1" dirty="0">
                <a:solidFill>
                  <a:srgbClr val="9DB0AB"/>
                </a:solidFill>
                <a:latin typeface="DIN 2014 Bold"/>
                <a:cs typeface="DIN 2014 Bold"/>
              </a:rPr>
              <a:t>|</a:t>
            </a:r>
            <a:r>
              <a:rPr sz="900" b="1" spc="10" dirty="0">
                <a:solidFill>
                  <a:srgbClr val="9DB0AB"/>
                </a:solidFill>
                <a:latin typeface="DIN 2014 Bold"/>
                <a:cs typeface="DIN 2014 Bold"/>
              </a:rPr>
              <a:t> </a:t>
            </a:r>
            <a:r>
              <a:rPr sz="900" b="1" spc="-5" dirty="0">
                <a:solidFill>
                  <a:srgbClr val="FFFFFF"/>
                </a:solidFill>
                <a:latin typeface="DIN 2014 Bold"/>
                <a:cs typeface="DIN 2014 Bold"/>
              </a:rPr>
              <a:t>nwconstructionhub.org</a:t>
            </a:r>
            <a:endParaRPr sz="900" dirty="0">
              <a:latin typeface="DIN 2014 Bold"/>
              <a:cs typeface="DIN 2014 Bold"/>
            </a:endParaRPr>
          </a:p>
        </p:txBody>
      </p:sp>
      <p:sp>
        <p:nvSpPr>
          <p:cNvPr id="17" name="Rectangle 16">
            <a:extLst>
              <a:ext uri="{FF2B5EF4-FFF2-40B4-BE49-F238E27FC236}">
                <a16:creationId xmlns:a16="http://schemas.microsoft.com/office/drawing/2014/main" id="{5FEB7703-FCF1-4152-AEF5-CB564D58BEBC}"/>
              </a:ext>
            </a:extLst>
          </p:cNvPr>
          <p:cNvSpPr/>
          <p:nvPr/>
        </p:nvSpPr>
        <p:spPr>
          <a:xfrm>
            <a:off x="0" y="189876"/>
            <a:ext cx="7556500" cy="1195044"/>
          </a:xfrm>
          <a:prstGeom prst="rect">
            <a:avLst/>
          </a:prstGeom>
          <a:solidFill>
            <a:srgbClr val="6781A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9A7D1903-11FE-4FC0-8923-65D81A1C23E6}"/>
              </a:ext>
            </a:extLst>
          </p:cNvPr>
          <p:cNvSpPr/>
          <p:nvPr/>
        </p:nvSpPr>
        <p:spPr>
          <a:xfrm>
            <a:off x="368935" y="189876"/>
            <a:ext cx="2113915" cy="1195044"/>
          </a:xfrm>
          <a:prstGeom prst="rect">
            <a:avLst/>
          </a:prstGeom>
          <a:solidFill>
            <a:srgbClr val="6781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9" name="Group 18">
            <a:extLst>
              <a:ext uri="{FF2B5EF4-FFF2-40B4-BE49-F238E27FC236}">
                <a16:creationId xmlns:a16="http://schemas.microsoft.com/office/drawing/2014/main" id="{BA855C31-23C5-445F-B21D-9ED1587F5053}"/>
              </a:ext>
            </a:extLst>
          </p:cNvPr>
          <p:cNvGrpSpPr/>
          <p:nvPr/>
        </p:nvGrpSpPr>
        <p:grpSpPr>
          <a:xfrm>
            <a:off x="615449" y="680414"/>
            <a:ext cx="1790261" cy="271780"/>
            <a:chOff x="615449" y="680414"/>
            <a:chExt cx="1790261" cy="271780"/>
          </a:xfrm>
        </p:grpSpPr>
        <p:grpSp>
          <p:nvGrpSpPr>
            <p:cNvPr id="20" name="object 5">
              <a:extLst>
                <a:ext uri="{FF2B5EF4-FFF2-40B4-BE49-F238E27FC236}">
                  <a16:creationId xmlns:a16="http://schemas.microsoft.com/office/drawing/2014/main" id="{655B07CB-A0B2-4CB4-B917-642EAF83E6A2}"/>
                </a:ext>
              </a:extLst>
            </p:cNvPr>
            <p:cNvGrpSpPr/>
            <p:nvPr/>
          </p:nvGrpSpPr>
          <p:grpSpPr>
            <a:xfrm>
              <a:off x="941191" y="680414"/>
              <a:ext cx="1099820" cy="271780"/>
              <a:chOff x="941191" y="680414"/>
              <a:chExt cx="1099820" cy="271780"/>
            </a:xfrm>
          </p:grpSpPr>
          <p:pic>
            <p:nvPicPr>
              <p:cNvPr id="28" name="object 6">
                <a:extLst>
                  <a:ext uri="{FF2B5EF4-FFF2-40B4-BE49-F238E27FC236}">
                    <a16:creationId xmlns:a16="http://schemas.microsoft.com/office/drawing/2014/main" id="{0805BAF6-6CF3-488C-A8B5-102E54EFF8C0}"/>
                  </a:ext>
                </a:extLst>
              </p:cNvPr>
              <p:cNvPicPr/>
              <p:nvPr/>
            </p:nvPicPr>
            <p:blipFill>
              <a:blip r:embed="rId4" cstate="print"/>
              <a:stretch>
                <a:fillRect/>
              </a:stretch>
            </p:blipFill>
            <p:spPr>
              <a:xfrm>
                <a:off x="941205" y="681908"/>
                <a:ext cx="86067" cy="114439"/>
              </a:xfrm>
              <a:prstGeom prst="rect">
                <a:avLst/>
              </a:prstGeom>
            </p:spPr>
          </p:pic>
          <p:pic>
            <p:nvPicPr>
              <p:cNvPr id="29" name="object 7">
                <a:extLst>
                  <a:ext uri="{FF2B5EF4-FFF2-40B4-BE49-F238E27FC236}">
                    <a16:creationId xmlns:a16="http://schemas.microsoft.com/office/drawing/2014/main" id="{5799CD5B-F061-441D-A2A7-81D666400C29}"/>
                  </a:ext>
                </a:extLst>
              </p:cNvPr>
              <p:cNvPicPr/>
              <p:nvPr/>
            </p:nvPicPr>
            <p:blipFill>
              <a:blip r:embed="rId5" cstate="print"/>
              <a:stretch>
                <a:fillRect/>
              </a:stretch>
            </p:blipFill>
            <p:spPr>
              <a:xfrm>
                <a:off x="1046445" y="680421"/>
                <a:ext cx="382280" cy="117411"/>
              </a:xfrm>
              <a:prstGeom prst="rect">
                <a:avLst/>
              </a:prstGeom>
            </p:spPr>
          </p:pic>
          <p:pic>
            <p:nvPicPr>
              <p:cNvPr id="30" name="object 8">
                <a:extLst>
                  <a:ext uri="{FF2B5EF4-FFF2-40B4-BE49-F238E27FC236}">
                    <a16:creationId xmlns:a16="http://schemas.microsoft.com/office/drawing/2014/main" id="{5E314F55-7CA3-443A-AED5-F15A97F60533}"/>
                  </a:ext>
                </a:extLst>
              </p:cNvPr>
              <p:cNvPicPr/>
              <p:nvPr/>
            </p:nvPicPr>
            <p:blipFill>
              <a:blip r:embed="rId6" cstate="print"/>
              <a:stretch>
                <a:fillRect/>
              </a:stretch>
            </p:blipFill>
            <p:spPr>
              <a:xfrm>
                <a:off x="941191" y="834494"/>
                <a:ext cx="178735" cy="117094"/>
              </a:xfrm>
              <a:prstGeom prst="rect">
                <a:avLst/>
              </a:prstGeom>
            </p:spPr>
          </p:pic>
          <p:pic>
            <p:nvPicPr>
              <p:cNvPr id="31" name="object 9">
                <a:extLst>
                  <a:ext uri="{FF2B5EF4-FFF2-40B4-BE49-F238E27FC236}">
                    <a16:creationId xmlns:a16="http://schemas.microsoft.com/office/drawing/2014/main" id="{F97B514B-BA80-4658-92BE-3D4799793F40}"/>
                  </a:ext>
                </a:extLst>
              </p:cNvPr>
              <p:cNvPicPr/>
              <p:nvPr/>
            </p:nvPicPr>
            <p:blipFill>
              <a:blip r:embed="rId7" cstate="print"/>
              <a:stretch>
                <a:fillRect/>
              </a:stretch>
            </p:blipFill>
            <p:spPr>
              <a:xfrm>
                <a:off x="1142258" y="835827"/>
                <a:ext cx="77622" cy="114439"/>
              </a:xfrm>
              <a:prstGeom prst="rect">
                <a:avLst/>
              </a:prstGeom>
            </p:spPr>
          </p:pic>
          <p:pic>
            <p:nvPicPr>
              <p:cNvPr id="32" name="object 10">
                <a:extLst>
                  <a:ext uri="{FF2B5EF4-FFF2-40B4-BE49-F238E27FC236}">
                    <a16:creationId xmlns:a16="http://schemas.microsoft.com/office/drawing/2014/main" id="{26A57A32-F6F4-4050-994E-75ABF46313D4}"/>
                  </a:ext>
                </a:extLst>
              </p:cNvPr>
              <p:cNvPicPr/>
              <p:nvPr/>
            </p:nvPicPr>
            <p:blipFill>
              <a:blip r:embed="rId8" cstate="print"/>
              <a:stretch>
                <a:fillRect/>
              </a:stretch>
            </p:blipFill>
            <p:spPr>
              <a:xfrm>
                <a:off x="1482716" y="680414"/>
                <a:ext cx="415598" cy="117411"/>
              </a:xfrm>
              <a:prstGeom prst="rect">
                <a:avLst/>
              </a:prstGeom>
            </p:spPr>
          </p:pic>
          <p:pic>
            <p:nvPicPr>
              <p:cNvPr id="33" name="object 11">
                <a:extLst>
                  <a:ext uri="{FF2B5EF4-FFF2-40B4-BE49-F238E27FC236}">
                    <a16:creationId xmlns:a16="http://schemas.microsoft.com/office/drawing/2014/main" id="{56E3689E-0050-4EFE-B536-88411CC162EF}"/>
                  </a:ext>
                </a:extLst>
              </p:cNvPr>
              <p:cNvPicPr/>
              <p:nvPr/>
            </p:nvPicPr>
            <p:blipFill>
              <a:blip r:embed="rId9" cstate="print"/>
              <a:stretch>
                <a:fillRect/>
              </a:stretch>
            </p:blipFill>
            <p:spPr>
              <a:xfrm>
                <a:off x="1241372" y="834501"/>
                <a:ext cx="367216" cy="117093"/>
              </a:xfrm>
              <a:prstGeom prst="rect">
                <a:avLst/>
              </a:prstGeom>
            </p:spPr>
          </p:pic>
          <p:pic>
            <p:nvPicPr>
              <p:cNvPr id="34" name="object 12">
                <a:extLst>
                  <a:ext uri="{FF2B5EF4-FFF2-40B4-BE49-F238E27FC236}">
                    <a16:creationId xmlns:a16="http://schemas.microsoft.com/office/drawing/2014/main" id="{A943E54F-D8D8-4D8D-975B-44E77A2E6583}"/>
                  </a:ext>
                </a:extLst>
              </p:cNvPr>
              <p:cNvPicPr/>
              <p:nvPr/>
            </p:nvPicPr>
            <p:blipFill>
              <a:blip r:embed="rId10" cstate="print"/>
              <a:stretch>
                <a:fillRect/>
              </a:stretch>
            </p:blipFill>
            <p:spPr>
              <a:xfrm>
                <a:off x="1630912" y="834501"/>
                <a:ext cx="203069" cy="117081"/>
              </a:xfrm>
              <a:prstGeom prst="rect">
                <a:avLst/>
              </a:prstGeom>
            </p:spPr>
          </p:pic>
          <p:pic>
            <p:nvPicPr>
              <p:cNvPr id="35" name="object 13">
                <a:extLst>
                  <a:ext uri="{FF2B5EF4-FFF2-40B4-BE49-F238E27FC236}">
                    <a16:creationId xmlns:a16="http://schemas.microsoft.com/office/drawing/2014/main" id="{600C5C18-95D7-4567-8C19-52511413DEAA}"/>
                  </a:ext>
                </a:extLst>
              </p:cNvPr>
              <p:cNvPicPr/>
              <p:nvPr/>
            </p:nvPicPr>
            <p:blipFill>
              <a:blip r:embed="rId11" cstate="print"/>
              <a:stretch>
                <a:fillRect/>
              </a:stretch>
            </p:blipFill>
            <p:spPr>
              <a:xfrm>
                <a:off x="1857980" y="834494"/>
                <a:ext cx="82931" cy="117094"/>
              </a:xfrm>
              <a:prstGeom prst="rect">
                <a:avLst/>
              </a:prstGeom>
            </p:spPr>
          </p:pic>
          <p:pic>
            <p:nvPicPr>
              <p:cNvPr id="36" name="object 14">
                <a:extLst>
                  <a:ext uri="{FF2B5EF4-FFF2-40B4-BE49-F238E27FC236}">
                    <a16:creationId xmlns:a16="http://schemas.microsoft.com/office/drawing/2014/main" id="{42312823-8DE4-430E-91B4-288E162AD4D8}"/>
                  </a:ext>
                </a:extLst>
              </p:cNvPr>
              <p:cNvPicPr/>
              <p:nvPr/>
            </p:nvPicPr>
            <p:blipFill>
              <a:blip r:embed="rId12" cstate="print"/>
              <a:stretch>
                <a:fillRect/>
              </a:stretch>
            </p:blipFill>
            <p:spPr>
              <a:xfrm>
                <a:off x="1963250" y="835827"/>
                <a:ext cx="77622" cy="114439"/>
              </a:xfrm>
              <a:prstGeom prst="rect">
                <a:avLst/>
              </a:prstGeom>
            </p:spPr>
          </p:pic>
        </p:grpSp>
        <p:grpSp>
          <p:nvGrpSpPr>
            <p:cNvPr id="21" name="object 15">
              <a:extLst>
                <a:ext uri="{FF2B5EF4-FFF2-40B4-BE49-F238E27FC236}">
                  <a16:creationId xmlns:a16="http://schemas.microsoft.com/office/drawing/2014/main" id="{0CE97BD4-4889-460D-97BC-526E18BEBF0B}"/>
                </a:ext>
              </a:extLst>
            </p:cNvPr>
            <p:cNvGrpSpPr/>
            <p:nvPr/>
          </p:nvGrpSpPr>
          <p:grpSpPr>
            <a:xfrm>
              <a:off x="2110435" y="835825"/>
              <a:ext cx="295275" cy="116205"/>
              <a:chOff x="2110435" y="835825"/>
              <a:chExt cx="295275" cy="116205"/>
            </a:xfrm>
          </p:grpSpPr>
          <p:pic>
            <p:nvPicPr>
              <p:cNvPr id="25" name="object 16">
                <a:extLst>
                  <a:ext uri="{FF2B5EF4-FFF2-40B4-BE49-F238E27FC236}">
                    <a16:creationId xmlns:a16="http://schemas.microsoft.com/office/drawing/2014/main" id="{572B1872-3437-465F-AC03-C0D365521067}"/>
                  </a:ext>
                </a:extLst>
              </p:cNvPr>
              <p:cNvPicPr/>
              <p:nvPr/>
            </p:nvPicPr>
            <p:blipFill>
              <a:blip r:embed="rId13" cstate="print"/>
              <a:stretch>
                <a:fillRect/>
              </a:stretch>
            </p:blipFill>
            <p:spPr>
              <a:xfrm>
                <a:off x="2110435" y="835832"/>
                <a:ext cx="77622" cy="114427"/>
              </a:xfrm>
              <a:prstGeom prst="rect">
                <a:avLst/>
              </a:prstGeom>
            </p:spPr>
          </p:pic>
          <p:pic>
            <p:nvPicPr>
              <p:cNvPr id="26" name="object 17">
                <a:extLst>
                  <a:ext uri="{FF2B5EF4-FFF2-40B4-BE49-F238E27FC236}">
                    <a16:creationId xmlns:a16="http://schemas.microsoft.com/office/drawing/2014/main" id="{23B7636D-827B-4D3F-ADB1-92BCCE7C6C11}"/>
                  </a:ext>
                </a:extLst>
              </p:cNvPr>
              <p:cNvPicPr/>
              <p:nvPr/>
            </p:nvPicPr>
            <p:blipFill>
              <a:blip r:embed="rId14" cstate="print"/>
              <a:stretch>
                <a:fillRect/>
              </a:stretch>
            </p:blipFill>
            <p:spPr>
              <a:xfrm>
                <a:off x="2216191" y="835827"/>
                <a:ext cx="82918" cy="115760"/>
              </a:xfrm>
              <a:prstGeom prst="rect">
                <a:avLst/>
              </a:prstGeom>
            </p:spPr>
          </p:pic>
          <p:pic>
            <p:nvPicPr>
              <p:cNvPr id="27" name="object 18">
                <a:extLst>
                  <a:ext uri="{FF2B5EF4-FFF2-40B4-BE49-F238E27FC236}">
                    <a16:creationId xmlns:a16="http://schemas.microsoft.com/office/drawing/2014/main" id="{1337384D-BCE2-483B-95B8-ACC75567E2E3}"/>
                  </a:ext>
                </a:extLst>
              </p:cNvPr>
              <p:cNvPicPr/>
              <p:nvPr/>
            </p:nvPicPr>
            <p:blipFill>
              <a:blip r:embed="rId15" cstate="print"/>
              <a:stretch>
                <a:fillRect/>
              </a:stretch>
            </p:blipFill>
            <p:spPr>
              <a:xfrm>
                <a:off x="2327231" y="835825"/>
                <a:ext cx="78130" cy="114439"/>
              </a:xfrm>
              <a:prstGeom prst="rect">
                <a:avLst/>
              </a:prstGeom>
            </p:spPr>
          </p:pic>
        </p:grpSp>
        <p:grpSp>
          <p:nvGrpSpPr>
            <p:cNvPr id="22" name="object 19">
              <a:extLst>
                <a:ext uri="{FF2B5EF4-FFF2-40B4-BE49-F238E27FC236}">
                  <a16:creationId xmlns:a16="http://schemas.microsoft.com/office/drawing/2014/main" id="{018D087C-6950-4D79-8463-E322A5B6714E}"/>
                </a:ext>
              </a:extLst>
            </p:cNvPr>
            <p:cNvGrpSpPr/>
            <p:nvPr/>
          </p:nvGrpSpPr>
          <p:grpSpPr>
            <a:xfrm>
              <a:off x="615449" y="681982"/>
              <a:ext cx="269240" cy="269240"/>
              <a:chOff x="615449" y="681982"/>
              <a:chExt cx="269240" cy="269240"/>
            </a:xfrm>
          </p:grpSpPr>
          <p:sp>
            <p:nvSpPr>
              <p:cNvPr id="23" name="object 20">
                <a:extLst>
                  <a:ext uri="{FF2B5EF4-FFF2-40B4-BE49-F238E27FC236}">
                    <a16:creationId xmlns:a16="http://schemas.microsoft.com/office/drawing/2014/main" id="{450E5DA0-64F3-475B-89FF-F51177F02D7E}"/>
                  </a:ext>
                </a:extLst>
              </p:cNvPr>
              <p:cNvSpPr/>
              <p:nvPr/>
            </p:nvSpPr>
            <p:spPr>
              <a:xfrm>
                <a:off x="615449" y="681982"/>
                <a:ext cx="269240" cy="269240"/>
              </a:xfrm>
              <a:custGeom>
                <a:avLst/>
                <a:gdLst/>
                <a:ahLst/>
                <a:cxnLst/>
                <a:rect l="l" t="t" r="r" b="b"/>
                <a:pathLst>
                  <a:path w="269240" h="269240">
                    <a:moveTo>
                      <a:pt x="230631" y="40614"/>
                    </a:moveTo>
                    <a:lnTo>
                      <a:pt x="231216" y="50485"/>
                    </a:lnTo>
                    <a:lnTo>
                      <a:pt x="230349" y="61701"/>
                    </a:lnTo>
                    <a:lnTo>
                      <a:pt x="227553" y="74095"/>
                    </a:lnTo>
                    <a:lnTo>
                      <a:pt x="222351" y="87502"/>
                    </a:lnTo>
                    <a:lnTo>
                      <a:pt x="227394" y="98340"/>
                    </a:lnTo>
                    <a:lnTo>
                      <a:pt x="231108" y="109832"/>
                    </a:lnTo>
                    <a:lnTo>
                      <a:pt x="233402" y="121882"/>
                    </a:lnTo>
                    <a:lnTo>
                      <a:pt x="234187" y="134391"/>
                    </a:lnTo>
                    <a:lnTo>
                      <a:pt x="232528" y="152568"/>
                    </a:lnTo>
                    <a:lnTo>
                      <a:pt x="227717" y="169702"/>
                    </a:lnTo>
                    <a:lnTo>
                      <a:pt x="220150" y="185335"/>
                    </a:lnTo>
                    <a:lnTo>
                      <a:pt x="210032" y="199389"/>
                    </a:lnTo>
                    <a:lnTo>
                      <a:pt x="230331" y="197235"/>
                    </a:lnTo>
                    <a:lnTo>
                      <a:pt x="264192" y="169638"/>
                    </a:lnTo>
                    <a:lnTo>
                      <a:pt x="268871" y="134391"/>
                    </a:lnTo>
                    <a:lnTo>
                      <a:pt x="266225" y="107747"/>
                    </a:lnTo>
                    <a:lnTo>
                      <a:pt x="258629" y="82883"/>
                    </a:lnTo>
                    <a:lnTo>
                      <a:pt x="246593" y="60328"/>
                    </a:lnTo>
                    <a:lnTo>
                      <a:pt x="230631" y="40614"/>
                    </a:lnTo>
                    <a:close/>
                  </a:path>
                  <a:path w="269240" h="269240">
                    <a:moveTo>
                      <a:pt x="196112" y="15249"/>
                    </a:moveTo>
                    <a:lnTo>
                      <a:pt x="84373" y="15249"/>
                    </a:lnTo>
                    <a:lnTo>
                      <a:pt x="98823" y="17705"/>
                    </a:lnTo>
                    <a:lnTo>
                      <a:pt x="115005" y="23802"/>
                    </a:lnTo>
                    <a:lnTo>
                      <a:pt x="132359" y="34696"/>
                    </a:lnTo>
                    <a:lnTo>
                      <a:pt x="134492" y="34696"/>
                    </a:lnTo>
                    <a:lnTo>
                      <a:pt x="157473" y="37368"/>
                    </a:lnTo>
                    <a:lnTo>
                      <a:pt x="178579" y="44980"/>
                    </a:lnTo>
                    <a:lnTo>
                      <a:pt x="197177" y="56920"/>
                    </a:lnTo>
                    <a:lnTo>
                      <a:pt x="212636" y="72580"/>
                    </a:lnTo>
                    <a:lnTo>
                      <a:pt x="216365" y="53500"/>
                    </a:lnTo>
                    <a:lnTo>
                      <a:pt x="210261" y="23926"/>
                    </a:lnTo>
                    <a:lnTo>
                      <a:pt x="210146" y="23444"/>
                    </a:lnTo>
                    <a:lnTo>
                      <a:pt x="196112" y="15249"/>
                    </a:lnTo>
                    <a:close/>
                  </a:path>
                  <a:path w="269240" h="269240">
                    <a:moveTo>
                      <a:pt x="134492" y="0"/>
                    </a:moveTo>
                    <a:lnTo>
                      <a:pt x="117887" y="1020"/>
                    </a:lnTo>
                    <a:lnTo>
                      <a:pt x="101890" y="3995"/>
                    </a:lnTo>
                    <a:lnTo>
                      <a:pt x="86624" y="8792"/>
                    </a:lnTo>
                    <a:lnTo>
                      <a:pt x="72212" y="15278"/>
                    </a:lnTo>
                    <a:lnTo>
                      <a:pt x="196112" y="15249"/>
                    </a:lnTo>
                    <a:lnTo>
                      <a:pt x="193184" y="13539"/>
                    </a:lnTo>
                    <a:lnTo>
                      <a:pt x="174763" y="6173"/>
                    </a:lnTo>
                    <a:lnTo>
                      <a:pt x="155120" y="1582"/>
                    </a:lnTo>
                    <a:lnTo>
                      <a:pt x="134492" y="0"/>
                    </a:lnTo>
                    <a:close/>
                  </a:path>
                  <a:path w="269240" h="269240">
                    <a:moveTo>
                      <a:pt x="65112" y="206133"/>
                    </a:moveTo>
                    <a:lnTo>
                      <a:pt x="64900" y="224853"/>
                    </a:lnTo>
                    <a:lnTo>
                      <a:pt x="68322" y="239756"/>
                    </a:lnTo>
                    <a:lnTo>
                      <a:pt x="72921" y="250221"/>
                    </a:lnTo>
                    <a:lnTo>
                      <a:pt x="76238" y="255625"/>
                    </a:lnTo>
                    <a:lnTo>
                      <a:pt x="89958" y="261292"/>
                    </a:lnTo>
                    <a:lnTo>
                      <a:pt x="104228" y="265450"/>
                    </a:lnTo>
                    <a:lnTo>
                      <a:pt x="119099" y="268011"/>
                    </a:lnTo>
                    <a:lnTo>
                      <a:pt x="134492" y="268884"/>
                    </a:lnTo>
                    <a:lnTo>
                      <a:pt x="168824" y="264438"/>
                    </a:lnTo>
                    <a:lnTo>
                      <a:pt x="199861" y="251867"/>
                    </a:lnTo>
                    <a:lnTo>
                      <a:pt x="223947" y="234187"/>
                    </a:lnTo>
                    <a:lnTo>
                      <a:pt x="134492" y="234187"/>
                    </a:lnTo>
                    <a:lnTo>
                      <a:pt x="114792" y="232251"/>
                    </a:lnTo>
                    <a:lnTo>
                      <a:pt x="96426" y="226685"/>
                    </a:lnTo>
                    <a:lnTo>
                      <a:pt x="79748" y="217857"/>
                    </a:lnTo>
                    <a:lnTo>
                      <a:pt x="65112" y="206133"/>
                    </a:lnTo>
                    <a:close/>
                  </a:path>
                  <a:path w="269240" h="269240">
                    <a:moveTo>
                      <a:pt x="196062" y="212890"/>
                    </a:moveTo>
                    <a:lnTo>
                      <a:pt x="182565" y="221859"/>
                    </a:lnTo>
                    <a:lnTo>
                      <a:pt x="167635" y="228553"/>
                    </a:lnTo>
                    <a:lnTo>
                      <a:pt x="151526" y="232740"/>
                    </a:lnTo>
                    <a:lnTo>
                      <a:pt x="134492" y="234187"/>
                    </a:lnTo>
                    <a:lnTo>
                      <a:pt x="223947" y="234187"/>
                    </a:lnTo>
                    <a:lnTo>
                      <a:pt x="226481" y="232328"/>
                    </a:lnTo>
                    <a:lnTo>
                      <a:pt x="241469" y="214299"/>
                    </a:lnTo>
                    <a:lnTo>
                      <a:pt x="207302" y="214299"/>
                    </a:lnTo>
                    <a:lnTo>
                      <a:pt x="201866" y="213829"/>
                    </a:lnTo>
                    <a:lnTo>
                      <a:pt x="196062" y="212890"/>
                    </a:lnTo>
                    <a:close/>
                  </a:path>
                  <a:path w="269240" h="269240">
                    <a:moveTo>
                      <a:pt x="247561" y="206971"/>
                    </a:moveTo>
                    <a:lnTo>
                      <a:pt x="240153" y="209858"/>
                    </a:lnTo>
                    <a:lnTo>
                      <a:pt x="231803" y="212183"/>
                    </a:lnTo>
                    <a:lnTo>
                      <a:pt x="222543" y="213735"/>
                    </a:lnTo>
                    <a:lnTo>
                      <a:pt x="212407" y="214299"/>
                    </a:lnTo>
                    <a:lnTo>
                      <a:pt x="241469" y="214299"/>
                    </a:lnTo>
                    <a:lnTo>
                      <a:pt x="247561" y="206971"/>
                    </a:lnTo>
                    <a:close/>
                  </a:path>
                  <a:path w="269240" h="269240">
                    <a:moveTo>
                      <a:pt x="13728" y="75183"/>
                    </a:moveTo>
                    <a:lnTo>
                      <a:pt x="7886" y="88998"/>
                    </a:lnTo>
                    <a:lnTo>
                      <a:pt x="3578" y="103544"/>
                    </a:lnTo>
                    <a:lnTo>
                      <a:pt x="912" y="118712"/>
                    </a:lnTo>
                    <a:lnTo>
                      <a:pt x="0" y="134391"/>
                    </a:lnTo>
                    <a:lnTo>
                      <a:pt x="3759" y="166028"/>
                    </a:lnTo>
                    <a:lnTo>
                      <a:pt x="14455" y="195005"/>
                    </a:lnTo>
                    <a:lnTo>
                      <a:pt x="31214" y="220434"/>
                    </a:lnTo>
                    <a:lnTo>
                      <a:pt x="53162" y="241426"/>
                    </a:lnTo>
                    <a:lnTo>
                      <a:pt x="50738" y="231141"/>
                    </a:lnTo>
                    <a:lnTo>
                      <a:pt x="49526" y="219370"/>
                    </a:lnTo>
                    <a:lnTo>
                      <a:pt x="50072" y="206222"/>
                    </a:lnTo>
                    <a:lnTo>
                      <a:pt x="52920" y="191808"/>
                    </a:lnTo>
                    <a:lnTo>
                      <a:pt x="45222" y="179007"/>
                    </a:lnTo>
                    <a:lnTo>
                      <a:pt x="39492" y="165052"/>
                    </a:lnTo>
                    <a:lnTo>
                      <a:pt x="35916" y="150120"/>
                    </a:lnTo>
                    <a:lnTo>
                      <a:pt x="34683" y="134391"/>
                    </a:lnTo>
                    <a:lnTo>
                      <a:pt x="34683" y="129882"/>
                    </a:lnTo>
                    <a:lnTo>
                      <a:pt x="34924" y="125514"/>
                    </a:lnTo>
                    <a:lnTo>
                      <a:pt x="35636" y="121234"/>
                    </a:lnTo>
                    <a:lnTo>
                      <a:pt x="29030" y="113463"/>
                    </a:lnTo>
                    <a:lnTo>
                      <a:pt x="22682" y="103324"/>
                    </a:lnTo>
                    <a:lnTo>
                      <a:pt x="17333" y="90626"/>
                    </a:lnTo>
                    <a:lnTo>
                      <a:pt x="13728" y="75183"/>
                    </a:lnTo>
                    <a:close/>
                  </a:path>
                </a:pathLst>
              </a:custGeom>
              <a:solidFill>
                <a:srgbClr val="FFFFFF"/>
              </a:solidFill>
            </p:spPr>
            <p:txBody>
              <a:bodyPr wrap="square" lIns="0" tIns="0" rIns="0" bIns="0" rtlCol="0"/>
              <a:lstStyle/>
              <a:p>
                <a:endParaRPr/>
              </a:p>
            </p:txBody>
          </p:sp>
          <p:pic>
            <p:nvPicPr>
              <p:cNvPr id="24" name="object 21">
                <a:extLst>
                  <a:ext uri="{FF2B5EF4-FFF2-40B4-BE49-F238E27FC236}">
                    <a16:creationId xmlns:a16="http://schemas.microsoft.com/office/drawing/2014/main" id="{97F2E156-9BC6-4DC0-9858-0CEAC464D3A5}"/>
                  </a:ext>
                </a:extLst>
              </p:cNvPr>
              <p:cNvPicPr/>
              <p:nvPr/>
            </p:nvPicPr>
            <p:blipFill>
              <a:blip r:embed="rId16" cstate="print"/>
              <a:stretch>
                <a:fillRect/>
              </a:stretch>
            </p:blipFill>
            <p:spPr>
              <a:xfrm>
                <a:off x="638395" y="703985"/>
                <a:ext cx="90598" cy="83413"/>
              </a:xfrm>
              <a:prstGeom prst="rect">
                <a:avLst/>
              </a:prstGeom>
            </p:spPr>
          </p:pic>
        </p:grpSp>
      </p:grpSp>
      <p:sp>
        <p:nvSpPr>
          <p:cNvPr id="37" name="object 24">
            <a:extLst>
              <a:ext uri="{FF2B5EF4-FFF2-40B4-BE49-F238E27FC236}">
                <a16:creationId xmlns:a16="http://schemas.microsoft.com/office/drawing/2014/main" id="{199FCE9B-FE53-40E7-B2A8-709CD05C14AE}"/>
              </a:ext>
            </a:extLst>
          </p:cNvPr>
          <p:cNvSpPr/>
          <p:nvPr/>
        </p:nvSpPr>
        <p:spPr>
          <a:xfrm>
            <a:off x="2723200" y="798003"/>
            <a:ext cx="3037205" cy="0"/>
          </a:xfrm>
          <a:custGeom>
            <a:avLst/>
            <a:gdLst/>
            <a:ahLst/>
            <a:cxnLst/>
            <a:rect l="l" t="t" r="r" b="b"/>
            <a:pathLst>
              <a:path w="3037204">
                <a:moveTo>
                  <a:pt x="0" y="0"/>
                </a:moveTo>
                <a:lnTo>
                  <a:pt x="3036798" y="0"/>
                </a:lnTo>
              </a:path>
            </a:pathLst>
          </a:custGeom>
          <a:ln w="12700">
            <a:solidFill>
              <a:srgbClr val="C0D242"/>
            </a:solidFill>
          </a:ln>
        </p:spPr>
        <p:txBody>
          <a:bodyPr wrap="square" lIns="0" tIns="0" rIns="0" bIns="0" rtlCol="0"/>
          <a:lstStyle/>
          <a:p>
            <a:endParaRPr/>
          </a:p>
        </p:txBody>
      </p:sp>
      <p:sp>
        <p:nvSpPr>
          <p:cNvPr id="38" name="object 26">
            <a:extLst>
              <a:ext uri="{FF2B5EF4-FFF2-40B4-BE49-F238E27FC236}">
                <a16:creationId xmlns:a16="http://schemas.microsoft.com/office/drawing/2014/main" id="{339387E4-01BB-42C4-B8A2-2AF6F173649E}"/>
              </a:ext>
            </a:extLst>
          </p:cNvPr>
          <p:cNvSpPr/>
          <p:nvPr/>
        </p:nvSpPr>
        <p:spPr>
          <a:xfrm>
            <a:off x="7004726" y="341656"/>
            <a:ext cx="376555" cy="370840"/>
          </a:xfrm>
          <a:custGeom>
            <a:avLst/>
            <a:gdLst/>
            <a:ahLst/>
            <a:cxnLst/>
            <a:rect l="l" t="t" r="r" b="b"/>
            <a:pathLst>
              <a:path w="376554" h="370840">
                <a:moveTo>
                  <a:pt x="194360" y="215709"/>
                </a:moveTo>
                <a:lnTo>
                  <a:pt x="192582" y="211035"/>
                </a:lnTo>
                <a:lnTo>
                  <a:pt x="192049" y="204927"/>
                </a:lnTo>
                <a:lnTo>
                  <a:pt x="191935" y="199783"/>
                </a:lnTo>
                <a:lnTo>
                  <a:pt x="190500" y="192036"/>
                </a:lnTo>
                <a:lnTo>
                  <a:pt x="192455" y="186893"/>
                </a:lnTo>
                <a:lnTo>
                  <a:pt x="182562" y="187236"/>
                </a:lnTo>
                <a:lnTo>
                  <a:pt x="184365" y="192189"/>
                </a:lnTo>
                <a:lnTo>
                  <a:pt x="183426" y="203047"/>
                </a:lnTo>
                <a:lnTo>
                  <a:pt x="182029" y="210743"/>
                </a:lnTo>
                <a:lnTo>
                  <a:pt x="179158" y="217893"/>
                </a:lnTo>
                <a:lnTo>
                  <a:pt x="174015" y="224231"/>
                </a:lnTo>
                <a:lnTo>
                  <a:pt x="173164" y="224993"/>
                </a:lnTo>
                <a:lnTo>
                  <a:pt x="173736" y="227507"/>
                </a:lnTo>
                <a:lnTo>
                  <a:pt x="173647" y="229196"/>
                </a:lnTo>
                <a:lnTo>
                  <a:pt x="175272" y="229196"/>
                </a:lnTo>
                <a:lnTo>
                  <a:pt x="177266" y="229819"/>
                </a:lnTo>
                <a:lnTo>
                  <a:pt x="181622" y="227088"/>
                </a:lnTo>
                <a:lnTo>
                  <a:pt x="184251" y="224231"/>
                </a:lnTo>
                <a:lnTo>
                  <a:pt x="191985" y="219316"/>
                </a:lnTo>
                <a:lnTo>
                  <a:pt x="194360" y="215709"/>
                </a:lnTo>
                <a:close/>
              </a:path>
              <a:path w="376554" h="370840">
                <a:moveTo>
                  <a:pt x="374497" y="187185"/>
                </a:moveTo>
                <a:lnTo>
                  <a:pt x="373265" y="183324"/>
                </a:lnTo>
                <a:lnTo>
                  <a:pt x="326771" y="119303"/>
                </a:lnTo>
                <a:lnTo>
                  <a:pt x="322364" y="117068"/>
                </a:lnTo>
                <a:lnTo>
                  <a:pt x="298272" y="117246"/>
                </a:lnTo>
                <a:lnTo>
                  <a:pt x="242544" y="117081"/>
                </a:lnTo>
                <a:lnTo>
                  <a:pt x="239547" y="116116"/>
                </a:lnTo>
                <a:lnTo>
                  <a:pt x="195630" y="72123"/>
                </a:lnTo>
                <a:lnTo>
                  <a:pt x="193243" y="69329"/>
                </a:lnTo>
                <a:lnTo>
                  <a:pt x="192925" y="61429"/>
                </a:lnTo>
                <a:lnTo>
                  <a:pt x="193078" y="47752"/>
                </a:lnTo>
                <a:lnTo>
                  <a:pt x="200304" y="51828"/>
                </a:lnTo>
                <a:lnTo>
                  <a:pt x="207518" y="53289"/>
                </a:lnTo>
                <a:lnTo>
                  <a:pt x="214706" y="52565"/>
                </a:lnTo>
                <a:lnTo>
                  <a:pt x="228663" y="47917"/>
                </a:lnTo>
                <a:lnTo>
                  <a:pt x="235394" y="47205"/>
                </a:lnTo>
                <a:lnTo>
                  <a:pt x="242112" y="47993"/>
                </a:lnTo>
                <a:lnTo>
                  <a:pt x="252590" y="51536"/>
                </a:lnTo>
                <a:lnTo>
                  <a:pt x="252958" y="49949"/>
                </a:lnTo>
                <a:lnTo>
                  <a:pt x="253504" y="48666"/>
                </a:lnTo>
                <a:lnTo>
                  <a:pt x="253619" y="30251"/>
                </a:lnTo>
                <a:lnTo>
                  <a:pt x="253288" y="10922"/>
                </a:lnTo>
                <a:lnTo>
                  <a:pt x="251180" y="7912"/>
                </a:lnTo>
                <a:lnTo>
                  <a:pt x="249237" y="6870"/>
                </a:lnTo>
                <a:lnTo>
                  <a:pt x="242265" y="4165"/>
                </a:lnTo>
                <a:lnTo>
                  <a:pt x="235229" y="3327"/>
                </a:lnTo>
                <a:lnTo>
                  <a:pt x="228142" y="4191"/>
                </a:lnTo>
                <a:lnTo>
                  <a:pt x="214210" y="8801"/>
                </a:lnTo>
                <a:lnTo>
                  <a:pt x="207479" y="9461"/>
                </a:lnTo>
                <a:lnTo>
                  <a:pt x="200812" y="8191"/>
                </a:lnTo>
                <a:lnTo>
                  <a:pt x="194208" y="4660"/>
                </a:lnTo>
                <a:lnTo>
                  <a:pt x="187756" y="0"/>
                </a:lnTo>
                <a:lnTo>
                  <a:pt x="181521" y="4089"/>
                </a:lnTo>
                <a:lnTo>
                  <a:pt x="181622" y="68135"/>
                </a:lnTo>
                <a:lnTo>
                  <a:pt x="135420" y="115658"/>
                </a:lnTo>
                <a:lnTo>
                  <a:pt x="111252" y="117221"/>
                </a:lnTo>
                <a:lnTo>
                  <a:pt x="52044" y="117119"/>
                </a:lnTo>
                <a:lnTo>
                  <a:pt x="48031" y="119075"/>
                </a:lnTo>
                <a:lnTo>
                  <a:pt x="1079" y="183515"/>
                </a:lnTo>
                <a:lnTo>
                  <a:pt x="25" y="187134"/>
                </a:lnTo>
                <a:lnTo>
                  <a:pt x="1638" y="190855"/>
                </a:lnTo>
                <a:lnTo>
                  <a:pt x="5029" y="192430"/>
                </a:lnTo>
                <a:lnTo>
                  <a:pt x="30099" y="192595"/>
                </a:lnTo>
                <a:lnTo>
                  <a:pt x="102006" y="192392"/>
                </a:lnTo>
                <a:lnTo>
                  <a:pt x="106184" y="190461"/>
                </a:lnTo>
                <a:lnTo>
                  <a:pt x="118402" y="178435"/>
                </a:lnTo>
                <a:lnTo>
                  <a:pt x="187134" y="108318"/>
                </a:lnTo>
                <a:lnTo>
                  <a:pt x="267982" y="190144"/>
                </a:lnTo>
                <a:lnTo>
                  <a:pt x="272300" y="192341"/>
                </a:lnTo>
                <a:lnTo>
                  <a:pt x="298538" y="192608"/>
                </a:lnTo>
                <a:lnTo>
                  <a:pt x="369074" y="192468"/>
                </a:lnTo>
                <a:lnTo>
                  <a:pt x="372745" y="191008"/>
                </a:lnTo>
                <a:lnTo>
                  <a:pt x="374497" y="187185"/>
                </a:lnTo>
                <a:close/>
              </a:path>
              <a:path w="376554" h="370840">
                <a:moveTo>
                  <a:pt x="375970" y="354622"/>
                </a:moveTo>
                <a:lnTo>
                  <a:pt x="374548" y="347878"/>
                </a:lnTo>
                <a:lnTo>
                  <a:pt x="369328" y="345503"/>
                </a:lnTo>
                <a:lnTo>
                  <a:pt x="367944" y="345363"/>
                </a:lnTo>
                <a:lnTo>
                  <a:pt x="365480" y="344957"/>
                </a:lnTo>
                <a:lnTo>
                  <a:pt x="364312" y="344919"/>
                </a:lnTo>
                <a:lnTo>
                  <a:pt x="362915" y="344792"/>
                </a:lnTo>
                <a:lnTo>
                  <a:pt x="362343" y="344741"/>
                </a:lnTo>
                <a:lnTo>
                  <a:pt x="362343" y="205816"/>
                </a:lnTo>
                <a:lnTo>
                  <a:pt x="326707" y="205816"/>
                </a:lnTo>
                <a:lnTo>
                  <a:pt x="326707" y="268820"/>
                </a:lnTo>
                <a:lnTo>
                  <a:pt x="326364" y="268820"/>
                </a:lnTo>
                <a:lnTo>
                  <a:pt x="326364" y="294398"/>
                </a:lnTo>
                <a:lnTo>
                  <a:pt x="326364" y="319557"/>
                </a:lnTo>
                <a:lnTo>
                  <a:pt x="302399" y="319557"/>
                </a:lnTo>
                <a:lnTo>
                  <a:pt x="302399" y="294398"/>
                </a:lnTo>
                <a:lnTo>
                  <a:pt x="326364" y="294398"/>
                </a:lnTo>
                <a:lnTo>
                  <a:pt x="326364" y="268820"/>
                </a:lnTo>
                <a:lnTo>
                  <a:pt x="302272" y="268820"/>
                </a:lnTo>
                <a:lnTo>
                  <a:pt x="302272" y="243725"/>
                </a:lnTo>
                <a:lnTo>
                  <a:pt x="302272" y="243306"/>
                </a:lnTo>
                <a:lnTo>
                  <a:pt x="309841" y="243306"/>
                </a:lnTo>
                <a:lnTo>
                  <a:pt x="317296" y="243217"/>
                </a:lnTo>
                <a:lnTo>
                  <a:pt x="325424" y="243459"/>
                </a:lnTo>
                <a:lnTo>
                  <a:pt x="326593" y="245325"/>
                </a:lnTo>
                <a:lnTo>
                  <a:pt x="326707" y="268820"/>
                </a:lnTo>
                <a:lnTo>
                  <a:pt x="326707" y="205816"/>
                </a:lnTo>
                <a:lnTo>
                  <a:pt x="296633" y="205803"/>
                </a:lnTo>
                <a:lnTo>
                  <a:pt x="268859" y="205905"/>
                </a:lnTo>
                <a:lnTo>
                  <a:pt x="265836" y="204724"/>
                </a:lnTo>
                <a:lnTo>
                  <a:pt x="265836" y="243725"/>
                </a:lnTo>
                <a:lnTo>
                  <a:pt x="265836" y="268871"/>
                </a:lnTo>
                <a:lnTo>
                  <a:pt x="265798" y="294259"/>
                </a:lnTo>
                <a:lnTo>
                  <a:pt x="265798" y="319506"/>
                </a:lnTo>
                <a:lnTo>
                  <a:pt x="241935" y="319506"/>
                </a:lnTo>
                <a:lnTo>
                  <a:pt x="241935" y="294259"/>
                </a:lnTo>
                <a:lnTo>
                  <a:pt x="265798" y="294259"/>
                </a:lnTo>
                <a:lnTo>
                  <a:pt x="265798" y="268871"/>
                </a:lnTo>
                <a:lnTo>
                  <a:pt x="241808" y="268871"/>
                </a:lnTo>
                <a:lnTo>
                  <a:pt x="241808" y="243751"/>
                </a:lnTo>
                <a:lnTo>
                  <a:pt x="265836" y="243725"/>
                </a:lnTo>
                <a:lnTo>
                  <a:pt x="265836" y="204724"/>
                </a:lnTo>
                <a:lnTo>
                  <a:pt x="262407" y="203365"/>
                </a:lnTo>
                <a:lnTo>
                  <a:pt x="256819" y="197472"/>
                </a:lnTo>
                <a:lnTo>
                  <a:pt x="248881" y="189230"/>
                </a:lnTo>
                <a:lnTo>
                  <a:pt x="239928" y="180098"/>
                </a:lnTo>
                <a:lnTo>
                  <a:pt x="217741" y="157594"/>
                </a:lnTo>
                <a:lnTo>
                  <a:pt x="217741" y="211988"/>
                </a:lnTo>
                <a:lnTo>
                  <a:pt x="215341" y="224396"/>
                </a:lnTo>
                <a:lnTo>
                  <a:pt x="208838" y="234492"/>
                </a:lnTo>
                <a:lnTo>
                  <a:pt x="205473" y="236855"/>
                </a:lnTo>
                <a:lnTo>
                  <a:pt x="205473" y="308660"/>
                </a:lnTo>
                <a:lnTo>
                  <a:pt x="205397" y="332663"/>
                </a:lnTo>
                <a:lnTo>
                  <a:pt x="205320" y="344792"/>
                </a:lnTo>
                <a:lnTo>
                  <a:pt x="169075" y="344792"/>
                </a:lnTo>
                <a:lnTo>
                  <a:pt x="168935" y="319811"/>
                </a:lnTo>
                <a:lnTo>
                  <a:pt x="168935" y="319392"/>
                </a:lnTo>
                <a:lnTo>
                  <a:pt x="168973" y="308660"/>
                </a:lnTo>
                <a:lnTo>
                  <a:pt x="169252" y="297522"/>
                </a:lnTo>
                <a:lnTo>
                  <a:pt x="169392" y="294284"/>
                </a:lnTo>
                <a:lnTo>
                  <a:pt x="169621" y="288378"/>
                </a:lnTo>
                <a:lnTo>
                  <a:pt x="178028" y="281470"/>
                </a:lnTo>
                <a:lnTo>
                  <a:pt x="195872" y="281139"/>
                </a:lnTo>
                <a:lnTo>
                  <a:pt x="204660" y="287629"/>
                </a:lnTo>
                <a:lnTo>
                  <a:pt x="205105" y="296735"/>
                </a:lnTo>
                <a:lnTo>
                  <a:pt x="205473" y="308660"/>
                </a:lnTo>
                <a:lnTo>
                  <a:pt x="205473" y="236855"/>
                </a:lnTo>
                <a:lnTo>
                  <a:pt x="199174" y="241274"/>
                </a:lnTo>
                <a:lnTo>
                  <a:pt x="187299" y="243751"/>
                </a:lnTo>
                <a:lnTo>
                  <a:pt x="186753" y="243636"/>
                </a:lnTo>
                <a:lnTo>
                  <a:pt x="186029" y="243484"/>
                </a:lnTo>
                <a:lnTo>
                  <a:pt x="175285" y="241249"/>
                </a:lnTo>
                <a:lnTo>
                  <a:pt x="165557" y="234378"/>
                </a:lnTo>
                <a:lnTo>
                  <a:pt x="159067" y="224129"/>
                </a:lnTo>
                <a:lnTo>
                  <a:pt x="156806" y="211518"/>
                </a:lnTo>
                <a:lnTo>
                  <a:pt x="157861" y="205994"/>
                </a:lnTo>
                <a:lnTo>
                  <a:pt x="159131" y="199288"/>
                </a:lnTo>
                <a:lnTo>
                  <a:pt x="165290" y="189458"/>
                </a:lnTo>
                <a:lnTo>
                  <a:pt x="174650" y="182816"/>
                </a:lnTo>
                <a:lnTo>
                  <a:pt x="186499" y="180098"/>
                </a:lnTo>
                <a:lnTo>
                  <a:pt x="198805" y="182270"/>
                </a:lnTo>
                <a:lnTo>
                  <a:pt x="208737" y="189039"/>
                </a:lnTo>
                <a:lnTo>
                  <a:pt x="215353" y="199313"/>
                </a:lnTo>
                <a:lnTo>
                  <a:pt x="217741" y="211988"/>
                </a:lnTo>
                <a:lnTo>
                  <a:pt x="217741" y="157594"/>
                </a:lnTo>
                <a:lnTo>
                  <a:pt x="189661" y="129108"/>
                </a:lnTo>
                <a:lnTo>
                  <a:pt x="188404" y="128054"/>
                </a:lnTo>
                <a:lnTo>
                  <a:pt x="187134" y="126898"/>
                </a:lnTo>
                <a:lnTo>
                  <a:pt x="185496" y="128511"/>
                </a:lnTo>
                <a:lnTo>
                  <a:pt x="184251" y="129692"/>
                </a:lnTo>
                <a:lnTo>
                  <a:pt x="134632" y="180200"/>
                </a:lnTo>
                <a:lnTo>
                  <a:pt x="132778" y="182118"/>
                </a:lnTo>
                <a:lnTo>
                  <a:pt x="132778" y="294284"/>
                </a:lnTo>
                <a:lnTo>
                  <a:pt x="132778" y="319392"/>
                </a:lnTo>
                <a:lnTo>
                  <a:pt x="108788" y="319392"/>
                </a:lnTo>
                <a:lnTo>
                  <a:pt x="108788" y="294309"/>
                </a:lnTo>
                <a:lnTo>
                  <a:pt x="132778" y="294284"/>
                </a:lnTo>
                <a:lnTo>
                  <a:pt x="132778" y="182118"/>
                </a:lnTo>
                <a:lnTo>
                  <a:pt x="132626" y="182270"/>
                </a:lnTo>
                <a:lnTo>
                  <a:pt x="132626" y="243636"/>
                </a:lnTo>
                <a:lnTo>
                  <a:pt x="132626" y="268782"/>
                </a:lnTo>
                <a:lnTo>
                  <a:pt x="108597" y="268782"/>
                </a:lnTo>
                <a:lnTo>
                  <a:pt x="108597" y="243636"/>
                </a:lnTo>
                <a:lnTo>
                  <a:pt x="132626" y="243636"/>
                </a:lnTo>
                <a:lnTo>
                  <a:pt x="132626" y="182270"/>
                </a:lnTo>
                <a:lnTo>
                  <a:pt x="112420" y="203060"/>
                </a:lnTo>
                <a:lnTo>
                  <a:pt x="105575" y="205994"/>
                </a:lnTo>
                <a:lnTo>
                  <a:pt x="72529" y="205854"/>
                </a:lnTo>
                <a:lnTo>
                  <a:pt x="72529" y="309880"/>
                </a:lnTo>
                <a:lnTo>
                  <a:pt x="72351" y="318401"/>
                </a:lnTo>
                <a:lnTo>
                  <a:pt x="70878" y="319633"/>
                </a:lnTo>
                <a:lnTo>
                  <a:pt x="62890" y="319811"/>
                </a:lnTo>
                <a:lnTo>
                  <a:pt x="48044" y="319747"/>
                </a:lnTo>
                <a:lnTo>
                  <a:pt x="48044" y="294309"/>
                </a:lnTo>
                <a:lnTo>
                  <a:pt x="72466" y="294309"/>
                </a:lnTo>
                <a:lnTo>
                  <a:pt x="72529" y="309880"/>
                </a:lnTo>
                <a:lnTo>
                  <a:pt x="72529" y="205854"/>
                </a:lnTo>
                <a:lnTo>
                  <a:pt x="72148" y="205854"/>
                </a:lnTo>
                <a:lnTo>
                  <a:pt x="72148" y="243484"/>
                </a:lnTo>
                <a:lnTo>
                  <a:pt x="72148" y="269087"/>
                </a:lnTo>
                <a:lnTo>
                  <a:pt x="57264" y="269151"/>
                </a:lnTo>
                <a:lnTo>
                  <a:pt x="49123" y="268960"/>
                </a:lnTo>
                <a:lnTo>
                  <a:pt x="47942" y="267411"/>
                </a:lnTo>
                <a:lnTo>
                  <a:pt x="47815" y="260997"/>
                </a:lnTo>
                <a:lnTo>
                  <a:pt x="47840" y="243484"/>
                </a:lnTo>
                <a:lnTo>
                  <a:pt x="72148" y="243484"/>
                </a:lnTo>
                <a:lnTo>
                  <a:pt x="72148" y="205854"/>
                </a:lnTo>
                <a:lnTo>
                  <a:pt x="57607" y="205790"/>
                </a:lnTo>
                <a:lnTo>
                  <a:pt x="11950" y="205828"/>
                </a:lnTo>
                <a:lnTo>
                  <a:pt x="11950" y="343535"/>
                </a:lnTo>
                <a:lnTo>
                  <a:pt x="7874" y="345363"/>
                </a:lnTo>
                <a:lnTo>
                  <a:pt x="2463" y="346163"/>
                </a:lnTo>
                <a:lnTo>
                  <a:pt x="292" y="353847"/>
                </a:lnTo>
                <a:lnTo>
                  <a:pt x="0" y="360184"/>
                </a:lnTo>
                <a:lnTo>
                  <a:pt x="2108" y="370598"/>
                </a:lnTo>
                <a:lnTo>
                  <a:pt x="7467" y="369862"/>
                </a:lnTo>
                <a:lnTo>
                  <a:pt x="363474" y="369862"/>
                </a:lnTo>
                <a:lnTo>
                  <a:pt x="364985" y="369874"/>
                </a:lnTo>
                <a:lnTo>
                  <a:pt x="365467" y="369862"/>
                </a:lnTo>
                <a:lnTo>
                  <a:pt x="370662" y="369722"/>
                </a:lnTo>
                <a:lnTo>
                  <a:pt x="373570" y="367969"/>
                </a:lnTo>
                <a:lnTo>
                  <a:pt x="375970" y="354622"/>
                </a:lnTo>
                <a:close/>
              </a:path>
            </a:pathLst>
          </a:custGeom>
          <a:solidFill>
            <a:srgbClr val="FFFFFF"/>
          </a:solidFill>
        </p:spPr>
        <p:txBody>
          <a:bodyPr wrap="square" lIns="0" tIns="0" rIns="0" bIns="0" rtlCol="0"/>
          <a:lstStyle/>
          <a:p>
            <a:endParaRPr/>
          </a:p>
        </p:txBody>
      </p:sp>
      <p:sp>
        <p:nvSpPr>
          <p:cNvPr id="39" name="TextBox 38">
            <a:extLst>
              <a:ext uri="{FF2B5EF4-FFF2-40B4-BE49-F238E27FC236}">
                <a16:creationId xmlns:a16="http://schemas.microsoft.com/office/drawing/2014/main" id="{0DF06EF0-876D-4ABE-951E-9FD8C695626C}"/>
              </a:ext>
            </a:extLst>
          </p:cNvPr>
          <p:cNvSpPr txBox="1"/>
          <p:nvPr/>
        </p:nvSpPr>
        <p:spPr>
          <a:xfrm>
            <a:off x="2621540" y="469900"/>
            <a:ext cx="3022890" cy="369332"/>
          </a:xfrm>
          <a:prstGeom prst="rect">
            <a:avLst/>
          </a:prstGeom>
          <a:noFill/>
        </p:spPr>
        <p:txBody>
          <a:bodyPr wrap="square" rtlCol="0">
            <a:spAutoFit/>
          </a:bodyPr>
          <a:lstStyle/>
          <a:p>
            <a:r>
              <a:rPr lang="en-GB" dirty="0" smtClean="0">
                <a:solidFill>
                  <a:schemeClr val="bg1"/>
                </a:solidFill>
                <a:latin typeface="DIN 2014 Bold" panose="020B0704020202020204" pitchFamily="34" charset="0"/>
                <a:ea typeface="DIN 2014 Bold" panose="020B0704020202020204" pitchFamily="34" charset="0"/>
              </a:rPr>
              <a:t>Lyndene Children’s Home</a:t>
            </a:r>
            <a:endParaRPr lang="en-GB" dirty="0">
              <a:solidFill>
                <a:schemeClr val="bg1"/>
              </a:solidFill>
              <a:latin typeface="DIN 2014 Bold" panose="020B0704020202020204" pitchFamily="34" charset="0"/>
              <a:ea typeface="DIN 2014 Bold" panose="020B0704020202020204" pitchFamily="34" charset="0"/>
            </a:endParaRPr>
          </a:p>
        </p:txBody>
      </p:sp>
      <p:pic>
        <p:nvPicPr>
          <p:cNvPr id="14" name="Picture 13"/>
          <p:cNvPicPr>
            <a:picLocks noChangeAspect="1"/>
          </p:cNvPicPr>
          <p:nvPr/>
        </p:nvPicPr>
        <p:blipFill>
          <a:blip r:embed="rId17"/>
          <a:stretch>
            <a:fillRect/>
          </a:stretch>
        </p:blipFill>
        <p:spPr>
          <a:xfrm>
            <a:off x="456882" y="6325674"/>
            <a:ext cx="1825581" cy="832839"/>
          </a:xfrm>
          <a:prstGeom prst="rect">
            <a:avLst/>
          </a:prstGeom>
        </p:spPr>
      </p:pic>
      <p:pic>
        <p:nvPicPr>
          <p:cNvPr id="15" name="Picture 14"/>
          <p:cNvPicPr>
            <a:picLocks noChangeAspect="1"/>
          </p:cNvPicPr>
          <p:nvPr/>
        </p:nvPicPr>
        <p:blipFill>
          <a:blip r:embed="rId18"/>
          <a:stretch>
            <a:fillRect/>
          </a:stretch>
        </p:blipFill>
        <p:spPr>
          <a:xfrm>
            <a:off x="843021" y="8696450"/>
            <a:ext cx="978724" cy="860313"/>
          </a:xfrm>
          <a:prstGeom prst="rect">
            <a:avLst/>
          </a:prstGeom>
        </p:spPr>
      </p:pic>
      <p:pic>
        <p:nvPicPr>
          <p:cNvPr id="7" name="Picture 6"/>
          <p:cNvPicPr>
            <a:picLocks noChangeAspect="1"/>
          </p:cNvPicPr>
          <p:nvPr/>
        </p:nvPicPr>
        <p:blipFill>
          <a:blip r:embed="rId19"/>
          <a:stretch>
            <a:fillRect/>
          </a:stretch>
        </p:blipFill>
        <p:spPr>
          <a:xfrm>
            <a:off x="412932" y="9647626"/>
            <a:ext cx="1992429" cy="499674"/>
          </a:xfrm>
          <a:prstGeom prst="rect">
            <a:avLst/>
          </a:prstGeom>
        </p:spPr>
      </p:pic>
      <p:pic>
        <p:nvPicPr>
          <p:cNvPr id="42" name="Picture 41"/>
          <p:cNvPicPr/>
          <p:nvPr/>
        </p:nvPicPr>
        <p:blipFill rotWithShape="1">
          <a:blip r:embed="rId20"/>
          <a:srcRect l="11488" t="9753" r="53108" b="31079"/>
          <a:stretch/>
        </p:blipFill>
        <p:spPr bwMode="auto">
          <a:xfrm>
            <a:off x="339629" y="1384920"/>
            <a:ext cx="7216872" cy="2361580"/>
          </a:xfrm>
          <a:prstGeom prst="rect">
            <a:avLst/>
          </a:prstGeom>
          <a:ln>
            <a:noFill/>
          </a:ln>
          <a:extLst>
            <a:ext uri="{53640926-AAD7-44D8-BBD7-CCE9431645EC}">
              <a14:shadowObscured xmlns:a14="http://schemas.microsoft.com/office/drawing/2010/main"/>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528</TotalTime>
  <Words>555</Words>
  <Application>Microsoft Office PowerPoint</Application>
  <PresentationFormat>Custom</PresentationFormat>
  <Paragraphs>47</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DIN 2014</vt:lpstr>
      <vt:lpstr>DIN 2014 Bold</vt:lpstr>
      <vt:lpstr>DIN 2014 Demi</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 Robinson</dc:creator>
  <cp:lastModifiedBy>Martin Whittle</cp:lastModifiedBy>
  <cp:revision>45</cp:revision>
  <cp:lastPrinted>2022-01-20T16:46:38Z</cp:lastPrinted>
  <dcterms:created xsi:type="dcterms:W3CDTF">2021-10-05T08:36:51Z</dcterms:created>
  <dcterms:modified xsi:type="dcterms:W3CDTF">2022-01-21T09:17:43Z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2021-10-05T00:00:00Z</vt:filetime>
  </property>
  <property fmtid="{D5CDD505-2E9C-101B-9397-08002B2CF9AE}" pid="3" name="Creator">
    <vt:lpwstr>Adobe InDesign 15.0 (Windows)</vt:lpwstr>
  </property>
  <property fmtid="{D5CDD505-2E9C-101B-9397-08002B2CF9AE}" pid="4" name="LastSaved">
    <vt:filetime>2021-10-05T00:00:00Z</vt:filetime>
  </property>
</Properties>
</file>